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6" r:id="rId1"/>
  </p:sldMasterIdLst>
  <p:notesMasterIdLst>
    <p:notesMasterId r:id="rId23"/>
  </p:notesMasterIdLst>
  <p:sldIdLst>
    <p:sldId id="272" r:id="rId2"/>
    <p:sldId id="259" r:id="rId3"/>
    <p:sldId id="282" r:id="rId4"/>
    <p:sldId id="283" r:id="rId5"/>
    <p:sldId id="295" r:id="rId6"/>
    <p:sldId id="284" r:id="rId7"/>
    <p:sldId id="291" r:id="rId8"/>
    <p:sldId id="275" r:id="rId9"/>
    <p:sldId id="285" r:id="rId10"/>
    <p:sldId id="292" r:id="rId11"/>
    <p:sldId id="276" r:id="rId12"/>
    <p:sldId id="293" r:id="rId13"/>
    <p:sldId id="294" r:id="rId14"/>
    <p:sldId id="277" r:id="rId15"/>
    <p:sldId id="288" r:id="rId16"/>
    <p:sldId id="286" r:id="rId17"/>
    <p:sldId id="289" r:id="rId18"/>
    <p:sldId id="279" r:id="rId19"/>
    <p:sldId id="280" r:id="rId20"/>
    <p:sldId id="281" r:id="rId21"/>
    <p:sldId id="274" r:id="rId2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2AE"/>
    <a:srgbClr val="0432FF"/>
    <a:srgbClr val="FCCB0C"/>
    <a:srgbClr val="04277B"/>
    <a:srgbClr val="0F3E7F"/>
    <a:srgbClr val="1B4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3280"/>
    <p:restoredTop sz="94636"/>
  </p:normalViewPr>
  <p:slideViewPr>
    <p:cSldViewPr snapToGrid="0" snapToObjects="1">
      <p:cViewPr varScale="1">
        <p:scale>
          <a:sx n="152" d="100"/>
          <a:sy n="152" d="100"/>
        </p:scale>
        <p:origin x="1158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michaelpalmieri:Documents:LBCC%20Financing%20Comparison%20-%2013%20Feb%202018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Sheet1!$D$56:$D$91</c:f>
              <c:numCache>
                <c:formatCode>_(* #,##0_);_(* \(#,##0\);_(* "-"??_);_(@_)</c:formatCode>
                <c:ptCount val="36"/>
                <c:pt idx="0">
                  <c:v>2000000</c:v>
                </c:pt>
                <c:pt idx="1">
                  <c:v>1000000</c:v>
                </c:pt>
                <c:pt idx="2">
                  <c:v>1000000</c:v>
                </c:pt>
                <c:pt idx="3">
                  <c:v>2000000</c:v>
                </c:pt>
                <c:pt idx="4">
                  <c:v>2000000</c:v>
                </c:pt>
                <c:pt idx="5">
                  <c:v>3000000</c:v>
                </c:pt>
                <c:pt idx="6">
                  <c:v>3000000</c:v>
                </c:pt>
                <c:pt idx="7">
                  <c:v>4000000</c:v>
                </c:pt>
                <c:pt idx="8">
                  <c:v>4000000</c:v>
                </c:pt>
                <c:pt idx="9">
                  <c:v>5000000</c:v>
                </c:pt>
                <c:pt idx="10">
                  <c:v>5000000</c:v>
                </c:pt>
                <c:pt idx="11">
                  <c:v>7000000</c:v>
                </c:pt>
                <c:pt idx="12">
                  <c:v>8000000</c:v>
                </c:pt>
                <c:pt idx="13">
                  <c:v>8000000</c:v>
                </c:pt>
                <c:pt idx="14">
                  <c:v>8000000</c:v>
                </c:pt>
                <c:pt idx="15">
                  <c:v>9000000</c:v>
                </c:pt>
                <c:pt idx="16">
                  <c:v>10000000</c:v>
                </c:pt>
                <c:pt idx="17">
                  <c:v>11000000</c:v>
                </c:pt>
                <c:pt idx="18">
                  <c:v>12000000</c:v>
                </c:pt>
                <c:pt idx="19">
                  <c:v>13000000</c:v>
                </c:pt>
                <c:pt idx="20">
                  <c:v>12000000</c:v>
                </c:pt>
                <c:pt idx="21">
                  <c:v>11000000</c:v>
                </c:pt>
                <c:pt idx="22">
                  <c:v>10000000</c:v>
                </c:pt>
                <c:pt idx="23">
                  <c:v>9000000</c:v>
                </c:pt>
                <c:pt idx="24">
                  <c:v>7000000</c:v>
                </c:pt>
                <c:pt idx="25">
                  <c:v>7000000</c:v>
                </c:pt>
                <c:pt idx="26">
                  <c:v>6000000</c:v>
                </c:pt>
                <c:pt idx="27">
                  <c:v>4000000</c:v>
                </c:pt>
                <c:pt idx="28">
                  <c:v>3000000</c:v>
                </c:pt>
                <c:pt idx="29">
                  <c:v>2000000</c:v>
                </c:pt>
                <c:pt idx="30">
                  <c:v>2000000</c:v>
                </c:pt>
                <c:pt idx="31">
                  <c:v>2000000</c:v>
                </c:pt>
                <c:pt idx="32">
                  <c:v>1000000</c:v>
                </c:pt>
                <c:pt idx="33">
                  <c:v>1000000</c:v>
                </c:pt>
                <c:pt idx="34">
                  <c:v>1000000</c:v>
                </c:pt>
                <c:pt idx="35">
                  <c:v>4000000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B3-42FD-B037-B465C4295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236928"/>
        <c:axId val="97236536"/>
      </c:lineChart>
      <c:catAx>
        <c:axId val="97236928"/>
        <c:scaling>
          <c:orientation val="minMax"/>
        </c:scaling>
        <c:delete val="0"/>
        <c:axPos val="b"/>
        <c:majorTickMark val="out"/>
        <c:minorTickMark val="none"/>
        <c:tickLblPos val="nextTo"/>
        <c:crossAx val="97236536"/>
        <c:crosses val="autoZero"/>
        <c:auto val="1"/>
        <c:lblAlgn val="ctr"/>
        <c:lblOffset val="100"/>
        <c:noMultiLvlLbl val="0"/>
      </c:catAx>
      <c:valAx>
        <c:axId val="9723653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972369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E746B-80FE-7C40-BA83-06A2803012D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44BC-9D3A-EA45-8EA6-51A20CF07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93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05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10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10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35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00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22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44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770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882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1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151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Cost of Capital:  What is your P3 Question?
https://www.polleverywhere.com/free_text_polls/EkJEazdPN2REe18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0C945E-0C01-4751-A495-79F3DE4DA8E2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02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1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23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7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78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12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04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44BC-9D3A-EA45-8EA6-51A20CF070E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0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6729-BCC3-7046-9A86-B080C9474D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86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A936729-BCC3-7046-9A86-B080C9474D9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184546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9434" y="2047741"/>
            <a:ext cx="4124459" cy="1110803"/>
          </a:xfrm>
        </p:spPr>
        <p:txBody>
          <a:bodyPr anchor="t"/>
          <a:lstStyle>
            <a:lvl1pPr>
              <a:lnSpc>
                <a:spcPct val="100000"/>
              </a:lnSpc>
              <a:defRPr b="0" i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9433" y="3293772"/>
            <a:ext cx="4124460" cy="133895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236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693" y="4865201"/>
            <a:ext cx="540479" cy="18555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99434" y="4761964"/>
            <a:ext cx="8480738" cy="0"/>
          </a:xfrm>
          <a:prstGeom prst="line">
            <a:avLst/>
          </a:prstGeom>
          <a:ln>
            <a:solidFill>
              <a:srgbClr val="0862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50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628" y="1310910"/>
            <a:ext cx="8177084" cy="17891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2018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P3C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Conference</a:t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solidFill>
                  <a:srgbClr val="FCCB0C"/>
                </a:solidFill>
                <a:latin typeface="Arial" charset="0"/>
                <a:ea typeface="Arial" charset="0"/>
                <a:cs typeface="Arial" charset="0"/>
              </a:rPr>
              <a:t>Cost of Capital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931" y="3601452"/>
            <a:ext cx="1922781" cy="120028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36729-BCC3-7046-9A86-B080C9474D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7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Risk Adjusted WACC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>
                <a:cs typeface="Arial" pitchFamily="34" charset="0"/>
              </a:rPr>
              <a:t>The cost of financing an infrastructure project privately is </a:t>
            </a:r>
            <a:r>
              <a:rPr lang="en-US" altLang="en-US" sz="2800" u="sng" dirty="0">
                <a:cs typeface="Arial" pitchFamily="34" charset="0"/>
              </a:rPr>
              <a:t>roughly equal</a:t>
            </a:r>
            <a:r>
              <a:rPr lang="en-US" altLang="en-US" sz="2800" dirty="0">
                <a:cs typeface="Arial" pitchFamily="34" charset="0"/>
              </a:rPr>
              <a:t> to the cost of financing it publically </a:t>
            </a:r>
            <a:r>
              <a:rPr lang="en-US" altLang="en-US" sz="2800" u="sng" dirty="0">
                <a:cs typeface="Arial" pitchFamily="34" charset="0"/>
              </a:rPr>
              <a:t>after factoring</a:t>
            </a:r>
            <a:r>
              <a:rPr lang="en-US" altLang="en-US" sz="2800" dirty="0">
                <a:cs typeface="Arial" pitchFamily="34" charset="0"/>
              </a:rPr>
              <a:t> in the costs associated with the risk of losses (overruns, delays etc.) from the project, which taxpayers ultimately bear.</a:t>
            </a:r>
            <a:endParaRPr lang="en-US" sz="2800" dirty="0"/>
          </a:p>
          <a:p>
            <a:pPr marL="0" indent="0">
              <a:buNone/>
            </a:pPr>
            <a:endParaRPr lang="en-US" sz="2800" i="1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Tax Implications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Government’s debt is tax-exempt and, therefore, is inherently lower than taxable debt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Example: Long Beach Civic Center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4252"/>
            <a:ext cx="7886700" cy="36528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 smtClean="0"/>
              <a:t>City </a:t>
            </a:r>
            <a:r>
              <a:rPr lang="en-US" sz="1600" b="1" dirty="0"/>
              <a:t>could not take risk that financial markets could change over time and increase City’s </a:t>
            </a:r>
            <a:r>
              <a:rPr lang="en-US" sz="1600" b="1" dirty="0" smtClean="0"/>
              <a:t>availability payments (lease rate) </a:t>
            </a:r>
            <a:r>
              <a:rPr lang="en-US" sz="1600" b="1" dirty="0"/>
              <a:t>for the new Civic Center above current levels</a:t>
            </a:r>
            <a:r>
              <a:rPr lang="en-US" sz="1600" dirty="0"/>
              <a:t>: Only way to avoid this risk with tax-exempt financing would be to fund 100% of costs at start of </a:t>
            </a:r>
            <a:r>
              <a:rPr lang="en-US" sz="1600" dirty="0" smtClean="0"/>
              <a:t>3-year </a:t>
            </a:r>
            <a:r>
              <a:rPr lang="en-US" sz="1600" dirty="0"/>
              <a:t>project </a:t>
            </a:r>
            <a:r>
              <a:rPr lang="en-US" sz="1600" dirty="0" smtClean="0"/>
              <a:t>construction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b="1" dirty="0"/>
              <a:t>Upfront full financing would incur significant interest costs during </a:t>
            </a:r>
            <a:r>
              <a:rPr lang="en-US" sz="1600" b="1" dirty="0" smtClean="0"/>
              <a:t>3-year </a:t>
            </a:r>
            <a:r>
              <a:rPr lang="en-US" sz="1600" b="1" dirty="0"/>
              <a:t>construction</a:t>
            </a:r>
            <a:r>
              <a:rPr lang="en-US" sz="1600" dirty="0"/>
              <a:t>: Construction draws grew over time to peak mid-construction </a:t>
            </a:r>
            <a:r>
              <a:rPr lang="en-US" sz="1600" dirty="0" smtClean="0"/>
              <a:t>so </a:t>
            </a:r>
            <a:r>
              <a:rPr lang="en-US" sz="1600" dirty="0"/>
              <a:t>funds not all required </a:t>
            </a:r>
            <a:r>
              <a:rPr lang="en-US" sz="1600" dirty="0" smtClean="0"/>
              <a:t>upfront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b="1" dirty="0"/>
              <a:t>Tax-exempt </a:t>
            </a:r>
            <a:r>
              <a:rPr lang="en-US" sz="1600" b="1" dirty="0" smtClean="0"/>
              <a:t>financing </a:t>
            </a:r>
            <a:r>
              <a:rPr lang="en-US" sz="1600" b="1" dirty="0"/>
              <a:t>adds risks to City</a:t>
            </a:r>
            <a:r>
              <a:rPr lang="en-US" sz="1600" dirty="0"/>
              <a:t>: Worst case scenarios could mean City is at risk for project completion</a:t>
            </a:r>
          </a:p>
          <a:p>
            <a:pPr>
              <a:lnSpc>
                <a:spcPct val="120000"/>
              </a:lnSpc>
            </a:pPr>
            <a:r>
              <a:rPr lang="en-US" sz="1600" b="1" dirty="0"/>
              <a:t>Taxable financing could be structured to be drawn only as needed</a:t>
            </a:r>
            <a:r>
              <a:rPr lang="en-US" sz="1600" dirty="0"/>
              <a:t>: Amount of taxable debt only as needed so interest costs are only on debt used, matches construction </a:t>
            </a:r>
            <a:r>
              <a:rPr lang="en-US" sz="1600" dirty="0" smtClean="0"/>
              <a:t>draws</a:t>
            </a:r>
            <a:endParaRPr lang="en-US" sz="160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</a:t>
            </a:r>
            <a:r>
              <a:rPr lang="en-US" dirty="0">
                <a:solidFill>
                  <a:schemeClr val="bg1"/>
                </a:solidFill>
              </a:rPr>
              <a:t>: Long Beach Civic </a:t>
            </a:r>
            <a:r>
              <a:rPr lang="en-US" dirty="0" smtClean="0">
                <a:solidFill>
                  <a:schemeClr val="bg1"/>
                </a:solidFill>
              </a:rPr>
              <a:t>Center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50" y="1191419"/>
            <a:ext cx="7886700" cy="32635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200" i="1" dirty="0" smtClean="0"/>
              <a:t>Long </a:t>
            </a:r>
            <a:r>
              <a:rPr lang="en-US" sz="3200" i="1" dirty="0"/>
              <a:t>Beach Civic Center Taxable Financing Cheaper than Tax-Exempt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800" b="1" dirty="0"/>
              <a:t>Following </a:t>
            </a:r>
            <a:r>
              <a:rPr lang="en-US" sz="2800" b="1" dirty="0" smtClean="0"/>
              <a:t>example </a:t>
            </a:r>
            <a:r>
              <a:rPr lang="en-US" sz="2800" b="1" dirty="0"/>
              <a:t>based on $200m project cost (before interest during construction costs)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b="1" dirty="0"/>
              <a:t>Tax-exempt debt (4.5%)</a:t>
            </a:r>
          </a:p>
          <a:p>
            <a:pPr lvl="1">
              <a:lnSpc>
                <a:spcPct val="120000"/>
              </a:lnSpc>
            </a:pPr>
            <a:r>
              <a:rPr lang="en-US" sz="2500" b="1" dirty="0" smtClean="0"/>
              <a:t>Interest </a:t>
            </a:r>
            <a:r>
              <a:rPr lang="en-US" sz="2500" b="1" dirty="0"/>
              <a:t>during </a:t>
            </a:r>
            <a:r>
              <a:rPr lang="en-US" sz="2500" b="1" dirty="0" smtClean="0"/>
              <a:t>3-year </a:t>
            </a:r>
            <a:r>
              <a:rPr lang="en-US" sz="2500" b="1" dirty="0"/>
              <a:t>construction = $35m</a:t>
            </a:r>
          </a:p>
          <a:p>
            <a:pPr lvl="1">
              <a:lnSpc>
                <a:spcPct val="120000"/>
              </a:lnSpc>
            </a:pPr>
            <a:r>
              <a:rPr lang="en-US" sz="2500" b="1" dirty="0" smtClean="0"/>
              <a:t>Total </a:t>
            </a:r>
            <a:r>
              <a:rPr lang="en-US" sz="2500" b="1" dirty="0"/>
              <a:t>financing = $235m</a:t>
            </a:r>
          </a:p>
          <a:p>
            <a:pPr lvl="1">
              <a:lnSpc>
                <a:spcPct val="120000"/>
              </a:lnSpc>
            </a:pPr>
            <a:r>
              <a:rPr lang="en-US" sz="2500" b="1" u="sng" dirty="0" smtClean="0"/>
              <a:t>Annual </a:t>
            </a:r>
            <a:r>
              <a:rPr lang="en-US" sz="2500" b="1" u="sng" dirty="0"/>
              <a:t>payments = $</a:t>
            </a:r>
            <a:r>
              <a:rPr lang="en-US" sz="2500" b="1" u="sng" dirty="0" smtClean="0"/>
              <a:t>12.5m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b="1" dirty="0" smtClean="0"/>
              <a:t>Taxable debt (5.25%)</a:t>
            </a:r>
          </a:p>
          <a:p>
            <a:pPr lvl="1">
              <a:lnSpc>
                <a:spcPct val="120000"/>
              </a:lnSpc>
            </a:pPr>
            <a:r>
              <a:rPr lang="en-US" sz="2500" b="1" dirty="0" smtClean="0"/>
              <a:t>Interest </a:t>
            </a:r>
            <a:r>
              <a:rPr lang="en-US" sz="2500" b="1" dirty="0"/>
              <a:t>during </a:t>
            </a:r>
            <a:r>
              <a:rPr lang="en-US" sz="2500" b="1" dirty="0" smtClean="0"/>
              <a:t>3-year </a:t>
            </a:r>
            <a:r>
              <a:rPr lang="en-US" sz="2500" b="1" dirty="0"/>
              <a:t>construction = $10m</a:t>
            </a:r>
            <a:endParaRPr lang="en-US" sz="2500" dirty="0"/>
          </a:p>
          <a:p>
            <a:pPr lvl="1">
              <a:lnSpc>
                <a:spcPct val="120000"/>
              </a:lnSpc>
            </a:pPr>
            <a:r>
              <a:rPr lang="en-US" sz="2500" b="1" dirty="0" smtClean="0"/>
              <a:t>Total </a:t>
            </a:r>
            <a:r>
              <a:rPr lang="en-US" sz="2500" b="1" dirty="0"/>
              <a:t>financing = $210m</a:t>
            </a:r>
          </a:p>
          <a:p>
            <a:pPr lvl="1">
              <a:lnSpc>
                <a:spcPct val="120000"/>
              </a:lnSpc>
            </a:pPr>
            <a:r>
              <a:rPr lang="en-US" sz="2500" b="1" u="sng" dirty="0" smtClean="0"/>
              <a:t>Annual </a:t>
            </a:r>
            <a:r>
              <a:rPr lang="en-US" sz="2500" b="1" u="sng" dirty="0"/>
              <a:t>payments = $12.4m</a:t>
            </a:r>
          </a:p>
          <a:p>
            <a:pPr marL="0" indent="0">
              <a:buNone/>
            </a:pPr>
            <a:endParaRPr lang="en-US" sz="2800" i="1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13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89276" y="3026743"/>
            <a:ext cx="5400849" cy="1718915"/>
            <a:chOff x="6362996" y="4476856"/>
            <a:chExt cx="5400849" cy="1718915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6362996" y="4643621"/>
            <a:ext cx="5400849" cy="15521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6" name="Right Triangle 15"/>
            <p:cNvSpPr/>
            <p:nvPr/>
          </p:nvSpPr>
          <p:spPr>
            <a:xfrm flipV="1">
              <a:off x="7414943" y="4810382"/>
              <a:ext cx="2450266" cy="833799"/>
            </a:xfrm>
            <a:prstGeom prst="rtTriangle">
              <a:avLst/>
            </a:prstGeom>
            <a:solidFill>
              <a:schemeClr val="accent4">
                <a:lumMod val="20000"/>
                <a:lumOff val="80000"/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30398" y="4900171"/>
              <a:ext cx="1231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kern="1200" dirty="0" smtClean="0"/>
                <a:t>Extra tax-exempt interest</a:t>
              </a:r>
              <a:endParaRPr lang="en-US" sz="900" kern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531032" y="4476856"/>
              <a:ext cx="252723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kern="1200" dirty="0" smtClean="0"/>
                <a:t>Construction draws ($/month)</a:t>
              </a:r>
              <a:endParaRPr lang="en-US" sz="1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905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Balance Sheet Risk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Even with tax parity, </a:t>
            </a:r>
            <a:r>
              <a:rPr lang="en-US" sz="2800" i="1" dirty="0" smtClean="0"/>
              <a:t>Government </a:t>
            </a:r>
            <a:r>
              <a:rPr lang="en-US" sz="2800" i="1" dirty="0"/>
              <a:t>can borrow money cheaper than the private </a:t>
            </a:r>
            <a:r>
              <a:rPr lang="en-US" sz="2800" i="1" dirty="0" smtClean="0"/>
              <a:t>sector (project finance) because its debt is unconditionally guaranteed and</a:t>
            </a:r>
            <a:r>
              <a:rPr lang="en-US" sz="2800" i="1" dirty="0"/>
              <a:t>, therefore, the </a:t>
            </a:r>
            <a:r>
              <a:rPr lang="en-US" sz="2800" i="1" dirty="0" smtClean="0"/>
              <a:t>cost</a:t>
            </a:r>
            <a:r>
              <a:rPr lang="en-US" sz="2400" i="1" baseline="30000" dirty="0" smtClean="0"/>
              <a:t>*</a:t>
            </a:r>
            <a:r>
              <a:rPr lang="en-US" sz="2800" i="1" dirty="0" smtClean="0"/>
              <a:t> </a:t>
            </a:r>
            <a:r>
              <a:rPr lang="en-US" sz="2800" i="1" dirty="0"/>
              <a:t>to the taxpayer will necessarily be lower if the project is financed by </a:t>
            </a:r>
            <a:r>
              <a:rPr lang="en-US" sz="2800" i="1" dirty="0" smtClean="0"/>
              <a:t>government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000" i="1" dirty="0" smtClean="0"/>
              <a:t>* This cost ignores </a:t>
            </a:r>
            <a:r>
              <a:rPr lang="en-US" sz="2000" i="1" dirty="0" smtClean="0"/>
              <a:t>government-assumed </a:t>
            </a:r>
            <a:r>
              <a:rPr lang="en-US" sz="2000" i="1" dirty="0" smtClean="0"/>
              <a:t>project </a:t>
            </a:r>
            <a:r>
              <a:rPr lang="en-US" sz="2000" i="1" dirty="0" smtClean="0"/>
              <a:t>risks</a:t>
            </a:r>
            <a:endParaRPr lang="en-US" sz="2000" i="1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chemeClr val="bg1"/>
                </a:solidFill>
                <a:ea typeface="BatangChe" pitchFamily="49" charset="-127"/>
                <a:cs typeface="Arial" pitchFamily="34" charset="0"/>
              </a:rPr>
              <a:t>Value Created Through Innovation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6232"/>
            <a:ext cx="7886700" cy="3526491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sz="5100" dirty="0"/>
              <a:t>Owner’s design specifications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sz="5100" dirty="0"/>
              <a:t>Owner’s award criteria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sz="5100" dirty="0"/>
              <a:t>Whole life cycle savings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sz="5100" dirty="0"/>
              <a:t>Private sector revenue incentives</a:t>
            </a:r>
          </a:p>
          <a:p>
            <a:pPr>
              <a:lnSpc>
                <a:spcPct val="200000"/>
              </a:lnSpc>
              <a:spcBef>
                <a:spcPts val="0"/>
              </a:spcBef>
              <a:defRPr/>
            </a:pPr>
            <a:r>
              <a:rPr lang="en-US" sz="5100" dirty="0"/>
              <a:t>ATC regime</a:t>
            </a:r>
          </a:p>
          <a:p>
            <a:pPr marL="0" indent="0">
              <a:buNone/>
            </a:pPr>
            <a:endParaRPr lang="en-US" sz="2800" i="1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Example: Sam Rayburn Tollway (SH121)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hape 331"/>
          <p:cNvSpPr>
            <a:spLocks noChangeArrowheads="1"/>
          </p:cNvSpPr>
          <p:nvPr/>
        </p:nvSpPr>
        <p:spPr bwMode="auto">
          <a:xfrm>
            <a:off x="2276504" y="1516606"/>
            <a:ext cx="5832229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487363" indent="-207963" defTabSz="457200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7C440"/>
              </a:buClr>
              <a:buFontTx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Municipality will not have to compromise its debt rating if project underperforms</a:t>
            </a:r>
          </a:p>
        </p:txBody>
      </p:sp>
      <p:sp>
        <p:nvSpPr>
          <p:cNvPr id="7" name="Shape 337"/>
          <p:cNvSpPr>
            <a:spLocks noChangeArrowheads="1"/>
          </p:cNvSpPr>
          <p:nvPr/>
        </p:nvSpPr>
        <p:spPr bwMode="auto">
          <a:xfrm>
            <a:off x="2276504" y="2296432"/>
            <a:ext cx="5832229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487363" indent="-207963" defTabSz="457200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7C440"/>
              </a:buClr>
              <a:buFontTx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In 2007,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Cintra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 offered $2.8 billion to build and operate the SH 121 under a 50-year DBFOM contract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7C440"/>
              </a:buClr>
              <a:buFontTx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After award to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Cintra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, </a:t>
            </a: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the regional 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tollway authority (NTTA) offered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TxDOT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 $3.2  billion</a:t>
            </a:r>
          </a:p>
        </p:txBody>
      </p:sp>
      <p:sp>
        <p:nvSpPr>
          <p:cNvPr id="8" name="Shape 339"/>
          <p:cNvSpPr/>
          <p:nvPr/>
        </p:nvSpPr>
        <p:spPr>
          <a:xfrm>
            <a:off x="733154" y="3836951"/>
            <a:ext cx="2074863" cy="533400"/>
          </a:xfrm>
          <a:prstGeom prst="rect">
            <a:avLst/>
          </a:prstGeom>
          <a:ln w="3175">
            <a:miter lim="400000"/>
          </a:ln>
          <a:extLst/>
        </p:spPr>
        <p:txBody>
          <a:bodyPr lIns="0" tIns="0" rIns="0" bIns="0" anchor="ctr">
            <a:spAutoFit/>
          </a:bodyPr>
          <a:lstStyle/>
          <a:p>
            <a:pPr defTabSz="320916">
              <a:lnSpc>
                <a:spcPct val="90000"/>
              </a:lnSpc>
              <a:spcBef>
                <a:spcPts val="702"/>
              </a:spcBef>
              <a:defRPr sz="1800"/>
            </a:pPr>
            <a:r>
              <a:rPr lang="es-ES" sz="1700" b="1" kern="0" spc="-17" dirty="0" err="1">
                <a:latin typeface="Arial" panose="020B0604020202020204" pitchFamily="34" charset="0"/>
                <a:ea typeface="Ferrovial"/>
                <a:cs typeface="Arial" panose="020B0604020202020204" pitchFamily="34" charset="0"/>
                <a:sym typeface="Ferrovial"/>
              </a:rPr>
              <a:t>Problem</a:t>
            </a:r>
            <a:endParaRPr sz="1700" b="1" kern="0" spc="-17" dirty="0">
              <a:latin typeface="Arial" panose="020B0604020202020204" pitchFamily="34" charset="0"/>
              <a:ea typeface="Ferrovial"/>
              <a:cs typeface="Arial" panose="020B0604020202020204" pitchFamily="34" charset="0"/>
              <a:sym typeface="Ferrovial"/>
            </a:endParaRPr>
          </a:p>
          <a:p>
            <a:pPr defTabSz="320916">
              <a:lnSpc>
                <a:spcPct val="90000"/>
              </a:lnSpc>
              <a:spcBef>
                <a:spcPts val="702"/>
              </a:spcBef>
              <a:buClr>
                <a:srgbClr val="F7C440"/>
              </a:buClr>
              <a:defRPr sz="1800"/>
            </a:pPr>
            <a:endParaRPr sz="1400" kern="0" dirty="0">
              <a:latin typeface="Ferrovial"/>
              <a:ea typeface="Ferrovial"/>
              <a:cs typeface="Ferrovial"/>
              <a:sym typeface="Ferrovial"/>
            </a:endParaRPr>
          </a:p>
        </p:txBody>
      </p:sp>
      <p:sp>
        <p:nvSpPr>
          <p:cNvPr id="9" name="Shape 343"/>
          <p:cNvSpPr>
            <a:spLocks noChangeArrowheads="1"/>
          </p:cNvSpPr>
          <p:nvPr/>
        </p:nvSpPr>
        <p:spPr bwMode="auto">
          <a:xfrm>
            <a:off x="2181254" y="3641287"/>
            <a:ext cx="5931614" cy="105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488950" indent="-207963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4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4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4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4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7C63D"/>
              </a:buClr>
              <a:buFont typeface="Ferrovial" pitchFamily="50" charset="0"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 make $3.2 billion payment, NTTA tripled its outstanding liabilities by raising debt against its entire Dallas/Fort Worth system of toll roads; within the year, rating agencies  downgraded NTTA one notch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7C63D"/>
              </a:buClr>
              <a:buFont typeface="Ferrovial" pitchFamily="50" charset="0"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response to the financial crisis, NTTA raised the system’s tolls by 32% to meet debt service</a:t>
            </a:r>
          </a:p>
        </p:txBody>
      </p:sp>
      <p:sp>
        <p:nvSpPr>
          <p:cNvPr id="10" name="Shape 333"/>
          <p:cNvSpPr/>
          <p:nvPr/>
        </p:nvSpPr>
        <p:spPr>
          <a:xfrm>
            <a:off x="733154" y="1630906"/>
            <a:ext cx="2074863" cy="179387"/>
          </a:xfrm>
          <a:prstGeom prst="rect">
            <a:avLst/>
          </a:prstGeom>
          <a:ln w="3175">
            <a:miter lim="400000"/>
          </a:ln>
          <a:extLst/>
        </p:spPr>
        <p:txBody>
          <a:bodyPr lIns="0" tIns="0" rIns="0" bIns="0" anchor="ctr">
            <a:spAutoFit/>
          </a:bodyPr>
          <a:lstStyle>
            <a:lvl1pPr algn="l" defTabSz="457200">
              <a:lnSpc>
                <a:spcPct val="90000"/>
              </a:lnSpc>
              <a:spcBef>
                <a:spcPts val="1000"/>
              </a:spcBef>
              <a:defRPr sz="2400" b="1" spc="-24">
                <a:solidFill>
                  <a:srgbClr val="F6C34D"/>
                </a:solidFill>
                <a:latin typeface="Ferrovial"/>
                <a:ea typeface="Ferrovial"/>
                <a:cs typeface="Ferrovial"/>
                <a:sym typeface="Ferrovial"/>
              </a:defRPr>
            </a:lvl1pPr>
          </a:lstStyle>
          <a:p>
            <a:pPr>
              <a:defRPr sz="1800" b="0" spc="0">
                <a:solidFill>
                  <a:srgbClr val="000000"/>
                </a:solidFill>
              </a:defRPr>
            </a:pPr>
            <a:r>
              <a:rPr lang="es-ES" sz="1300" b="0" kern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</a:t>
            </a:r>
            <a:endParaRPr sz="1300" b="0" kern="0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333"/>
          <p:cNvSpPr/>
          <p:nvPr/>
        </p:nvSpPr>
        <p:spPr>
          <a:xfrm>
            <a:off x="733154" y="2664732"/>
            <a:ext cx="2074863" cy="180975"/>
          </a:xfrm>
          <a:prstGeom prst="rect">
            <a:avLst/>
          </a:prstGeom>
          <a:ln w="3175">
            <a:miter lim="400000"/>
          </a:ln>
          <a:extLst/>
        </p:spPr>
        <p:txBody>
          <a:bodyPr lIns="0" tIns="0" rIns="0" bIns="0" anchor="ctr">
            <a:spAutoFit/>
          </a:bodyPr>
          <a:lstStyle>
            <a:lvl1pPr algn="l" defTabSz="457200">
              <a:lnSpc>
                <a:spcPct val="90000"/>
              </a:lnSpc>
              <a:spcBef>
                <a:spcPts val="1000"/>
              </a:spcBef>
              <a:defRPr sz="2400" b="1" spc="-24">
                <a:solidFill>
                  <a:srgbClr val="F6C34D"/>
                </a:solidFill>
                <a:latin typeface="Ferrovial"/>
                <a:ea typeface="Ferrovial"/>
                <a:cs typeface="Ferrovial"/>
                <a:sym typeface="Ferrovial"/>
              </a:defRPr>
            </a:lvl1pPr>
          </a:lstStyle>
          <a:p>
            <a:pPr>
              <a:defRPr sz="1800" b="0" spc="0">
                <a:solidFill>
                  <a:srgbClr val="000000"/>
                </a:solidFill>
              </a:defRPr>
            </a:pPr>
            <a:r>
              <a:rPr lang="es-ES" sz="1300" b="0" kern="0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sz="1300" b="0" kern="0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330"/>
          <p:cNvGrpSpPr>
            <a:grpSpLocks/>
          </p:cNvGrpSpPr>
          <p:nvPr/>
        </p:nvGrpSpPr>
        <p:grpSpPr bwMode="auto">
          <a:xfrm>
            <a:off x="2067263" y="1388790"/>
            <a:ext cx="68263" cy="547687"/>
            <a:chOff x="0" y="516026"/>
            <a:chExt cx="109064" cy="644347"/>
          </a:xfrm>
          <a:solidFill>
            <a:srgbClr val="0432FF"/>
          </a:solidFill>
        </p:grpSpPr>
        <p:sp>
          <p:nvSpPr>
            <p:cNvPr id="14" name="Shape 328"/>
            <p:cNvSpPr/>
            <p:nvPr/>
          </p:nvSpPr>
          <p:spPr>
            <a:xfrm>
              <a:off x="5073" y="713999"/>
              <a:ext cx="103991" cy="248400"/>
            </a:xfrm>
            <a:prstGeom prst="rightArrow">
              <a:avLst>
                <a:gd name="adj1" fmla="val 20270"/>
                <a:gd name="adj2" fmla="val 100000"/>
              </a:avLst>
            </a:prstGeom>
            <a:grpFill/>
            <a:ln w="3175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</p:spPr>
          <p:txBody>
            <a:bodyPr lIns="33866" tIns="33866" rIns="33866" bIns="33866" anchor="ctr"/>
            <a:lstStyle/>
            <a:p>
              <a:pPr algn="ctr">
                <a:defRPr sz="2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800" kern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5" name="Shape 329"/>
            <p:cNvSpPr>
              <a:spLocks noChangeShapeType="1"/>
            </p:cNvSpPr>
            <p:nvPr/>
          </p:nvSpPr>
          <p:spPr bwMode="auto">
            <a:xfrm flipV="1">
              <a:off x="-1" y="516026"/>
              <a:ext cx="2" cy="644348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6" name="Group 336"/>
          <p:cNvGrpSpPr>
            <a:grpSpLocks/>
          </p:cNvGrpSpPr>
          <p:nvPr/>
        </p:nvGrpSpPr>
        <p:grpSpPr bwMode="auto">
          <a:xfrm>
            <a:off x="2067263" y="2365466"/>
            <a:ext cx="68263" cy="635000"/>
            <a:chOff x="0" y="464184"/>
            <a:chExt cx="109064" cy="748030"/>
          </a:xfrm>
          <a:solidFill>
            <a:srgbClr val="0432FF"/>
          </a:solidFill>
        </p:grpSpPr>
        <p:sp>
          <p:nvSpPr>
            <p:cNvPr id="17" name="Shape 334"/>
            <p:cNvSpPr/>
            <p:nvPr/>
          </p:nvSpPr>
          <p:spPr>
            <a:xfrm>
              <a:off x="5073" y="712903"/>
              <a:ext cx="103991" cy="250590"/>
            </a:xfrm>
            <a:prstGeom prst="rightArrow">
              <a:avLst>
                <a:gd name="adj1" fmla="val 20270"/>
                <a:gd name="adj2" fmla="val 100000"/>
              </a:avLst>
            </a:prstGeom>
            <a:grpFill/>
            <a:ln w="3175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</p:spPr>
          <p:txBody>
            <a:bodyPr lIns="33866" tIns="33866" rIns="33866" bIns="33866" anchor="ctr"/>
            <a:lstStyle/>
            <a:p>
              <a:pPr algn="ctr">
                <a:defRPr sz="2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800" kern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8" name="Shape 335"/>
            <p:cNvSpPr>
              <a:spLocks noChangeShapeType="1"/>
            </p:cNvSpPr>
            <p:nvPr/>
          </p:nvSpPr>
          <p:spPr bwMode="auto">
            <a:xfrm flipV="1">
              <a:off x="-1" y="464184"/>
              <a:ext cx="2" cy="748032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9" name="Group 342"/>
          <p:cNvGrpSpPr>
            <a:grpSpLocks/>
          </p:cNvGrpSpPr>
          <p:nvPr/>
        </p:nvGrpSpPr>
        <p:grpSpPr bwMode="auto">
          <a:xfrm>
            <a:off x="2067263" y="3275748"/>
            <a:ext cx="68263" cy="1520825"/>
            <a:chOff x="-1" y="-90237"/>
            <a:chExt cx="109066" cy="1790223"/>
          </a:xfrm>
          <a:solidFill>
            <a:srgbClr val="0432FF"/>
          </a:solidFill>
        </p:grpSpPr>
        <p:sp>
          <p:nvSpPr>
            <p:cNvPr id="20" name="Shape 340"/>
            <p:cNvSpPr/>
            <p:nvPr/>
          </p:nvSpPr>
          <p:spPr>
            <a:xfrm>
              <a:off x="5072" y="715176"/>
              <a:ext cx="103993" cy="246670"/>
            </a:xfrm>
            <a:prstGeom prst="rightArrow">
              <a:avLst>
                <a:gd name="adj1" fmla="val 20270"/>
                <a:gd name="adj2" fmla="val 100000"/>
              </a:avLst>
            </a:prstGeom>
            <a:grpFill/>
            <a:ln w="3175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</p:spPr>
          <p:txBody>
            <a:bodyPr lIns="33866" tIns="33866" rIns="33866" bIns="33866" anchor="ctr"/>
            <a:lstStyle/>
            <a:p>
              <a:pPr algn="ctr">
                <a:defRPr sz="2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800" kern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" name="Shape 341"/>
            <p:cNvSpPr>
              <a:spLocks noChangeShapeType="1"/>
            </p:cNvSpPr>
            <p:nvPr/>
          </p:nvSpPr>
          <p:spPr bwMode="auto">
            <a:xfrm flipV="1">
              <a:off x="-1" y="-90237"/>
              <a:ext cx="0" cy="1790223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Example: Indiana Toll Road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hape 331"/>
          <p:cNvSpPr>
            <a:spLocks noChangeArrowheads="1"/>
          </p:cNvSpPr>
          <p:nvPr/>
        </p:nvSpPr>
        <p:spPr bwMode="auto">
          <a:xfrm>
            <a:off x="2276504" y="1613331"/>
            <a:ext cx="5832229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487363" indent="-207963" defTabSz="457200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F7C440"/>
              </a:buClr>
              <a:buFontTx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Public is not affected if project underperforms</a:t>
            </a:r>
          </a:p>
        </p:txBody>
      </p:sp>
      <p:sp>
        <p:nvSpPr>
          <p:cNvPr id="7" name="Shape 337"/>
          <p:cNvSpPr>
            <a:spLocks noChangeArrowheads="1"/>
          </p:cNvSpPr>
          <p:nvPr/>
        </p:nvSpPr>
        <p:spPr bwMode="auto">
          <a:xfrm>
            <a:off x="2276504" y="2204710"/>
            <a:ext cx="5832229" cy="58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487363" indent="-207963" defTabSz="457200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F7C440"/>
              </a:buClr>
              <a:buFontTx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  <a:sym typeface="Ferrovial" pitchFamily="50" charset="0"/>
              </a:rPr>
              <a:t>Financial crisis impacts toll revenues and tightens financial markets; after eight years, concessionaire files for bankruptcy in 2014 and lenders sell the asset to a new concessionaire</a:t>
            </a:r>
          </a:p>
        </p:txBody>
      </p:sp>
      <p:sp>
        <p:nvSpPr>
          <p:cNvPr id="8" name="Shape 339"/>
          <p:cNvSpPr/>
          <p:nvPr/>
        </p:nvSpPr>
        <p:spPr>
          <a:xfrm>
            <a:off x="733154" y="3739671"/>
            <a:ext cx="2074863" cy="533400"/>
          </a:xfrm>
          <a:prstGeom prst="rect">
            <a:avLst/>
          </a:prstGeom>
          <a:ln w="3175">
            <a:miter lim="400000"/>
          </a:ln>
          <a:extLst/>
        </p:spPr>
        <p:txBody>
          <a:bodyPr lIns="0" tIns="0" rIns="0" bIns="0" anchor="ctr">
            <a:spAutoFit/>
          </a:bodyPr>
          <a:lstStyle/>
          <a:p>
            <a:pPr defTabSz="320916">
              <a:lnSpc>
                <a:spcPct val="90000"/>
              </a:lnSpc>
              <a:spcBef>
                <a:spcPts val="702"/>
              </a:spcBef>
              <a:defRPr sz="1800"/>
            </a:pPr>
            <a:r>
              <a:rPr lang="en-US" sz="1700" b="1" kern="0" spc="-17" dirty="0" smtClean="0">
                <a:latin typeface="Arial" panose="020B0604020202020204" pitchFamily="34" charset="0"/>
                <a:ea typeface="Ferrovial"/>
                <a:cs typeface="Arial" panose="020B0604020202020204" pitchFamily="34" charset="0"/>
                <a:sym typeface="Ferrovial"/>
              </a:rPr>
              <a:t>Benefit</a:t>
            </a:r>
            <a:endParaRPr sz="1700" b="1" kern="0" spc="-17" dirty="0">
              <a:latin typeface="Arial" panose="020B0604020202020204" pitchFamily="34" charset="0"/>
              <a:ea typeface="Ferrovial"/>
              <a:cs typeface="Arial" panose="020B0604020202020204" pitchFamily="34" charset="0"/>
              <a:sym typeface="Ferrovial"/>
            </a:endParaRPr>
          </a:p>
          <a:p>
            <a:pPr defTabSz="320916">
              <a:lnSpc>
                <a:spcPct val="90000"/>
              </a:lnSpc>
              <a:spcBef>
                <a:spcPts val="702"/>
              </a:spcBef>
              <a:buClr>
                <a:srgbClr val="F7C440"/>
              </a:buClr>
              <a:defRPr sz="1800"/>
            </a:pPr>
            <a:endParaRPr sz="1400" kern="0" dirty="0">
              <a:latin typeface="Ferrovial"/>
              <a:ea typeface="Ferrovial"/>
              <a:cs typeface="Ferrovial"/>
              <a:sym typeface="Ferrovial"/>
            </a:endParaRPr>
          </a:p>
        </p:txBody>
      </p:sp>
      <p:sp>
        <p:nvSpPr>
          <p:cNvPr id="9" name="Shape 343"/>
          <p:cNvSpPr>
            <a:spLocks noChangeArrowheads="1"/>
          </p:cNvSpPr>
          <p:nvPr/>
        </p:nvSpPr>
        <p:spPr bwMode="auto">
          <a:xfrm>
            <a:off x="2181253" y="3247035"/>
            <a:ext cx="6738943" cy="152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488950" indent="-207963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4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4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4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4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F7C63D"/>
              </a:buClr>
              <a:buFont typeface="Ferrovial" pitchFamily="50" charset="0"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State of Indiana does not have to bailout the asset and receives: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7C63D"/>
              </a:buClr>
              <a:buFont typeface="Ferrovial" pitchFamily="50" charset="0"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 upfront payment of $3.8 billion in 2006 and more than $700 million of rehabilitation works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7C63D"/>
              </a:buClr>
              <a:buFont typeface="Ferrovial" pitchFamily="50" charset="0"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Shielded from the impact of the financial crisis on toll revenues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7C63D"/>
              </a:buClr>
              <a:buFont typeface="Ferrovial" pitchFamily="50" charset="0"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Uninterrupted high-quality O&amp;M for 75 years (even if asset changed hands)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7C63D"/>
              </a:buClr>
              <a:buFont typeface="Ferrovial" pitchFamily="50" charset="0"/>
              <a:buChar char="•"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Effective transfer of risk</a:t>
            </a:r>
          </a:p>
        </p:txBody>
      </p:sp>
      <p:sp>
        <p:nvSpPr>
          <p:cNvPr id="10" name="Shape 333"/>
          <p:cNvSpPr/>
          <p:nvPr/>
        </p:nvSpPr>
        <p:spPr>
          <a:xfrm>
            <a:off x="733154" y="1630906"/>
            <a:ext cx="2074863" cy="179387"/>
          </a:xfrm>
          <a:prstGeom prst="rect">
            <a:avLst/>
          </a:prstGeom>
          <a:ln w="3175">
            <a:miter lim="400000"/>
          </a:ln>
          <a:extLst/>
        </p:spPr>
        <p:txBody>
          <a:bodyPr lIns="0" tIns="0" rIns="0" bIns="0" anchor="ctr">
            <a:spAutoFit/>
          </a:bodyPr>
          <a:lstStyle>
            <a:lvl1pPr algn="l" defTabSz="457200">
              <a:lnSpc>
                <a:spcPct val="90000"/>
              </a:lnSpc>
              <a:spcBef>
                <a:spcPts val="1000"/>
              </a:spcBef>
              <a:defRPr sz="2400" b="1" spc="-24">
                <a:solidFill>
                  <a:srgbClr val="F6C34D"/>
                </a:solidFill>
                <a:latin typeface="Ferrovial"/>
                <a:ea typeface="Ferrovial"/>
                <a:cs typeface="Ferrovial"/>
                <a:sym typeface="Ferrovial"/>
              </a:defRPr>
            </a:lvl1pPr>
          </a:lstStyle>
          <a:p>
            <a:pPr>
              <a:defRPr sz="1800" b="0" spc="0">
                <a:solidFill>
                  <a:srgbClr val="000000"/>
                </a:solidFill>
              </a:defRPr>
            </a:pPr>
            <a:r>
              <a:rPr lang="es-ES" sz="1300" b="0" kern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</a:t>
            </a:r>
            <a:endParaRPr sz="1300" b="0" kern="0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333"/>
          <p:cNvSpPr/>
          <p:nvPr/>
        </p:nvSpPr>
        <p:spPr>
          <a:xfrm>
            <a:off x="733154" y="2431266"/>
            <a:ext cx="2074863" cy="180975"/>
          </a:xfrm>
          <a:prstGeom prst="rect">
            <a:avLst/>
          </a:prstGeom>
          <a:ln w="3175">
            <a:miter lim="400000"/>
          </a:ln>
          <a:extLst/>
        </p:spPr>
        <p:txBody>
          <a:bodyPr lIns="0" tIns="0" rIns="0" bIns="0" anchor="ctr">
            <a:spAutoFit/>
          </a:bodyPr>
          <a:lstStyle>
            <a:lvl1pPr algn="l" defTabSz="457200">
              <a:lnSpc>
                <a:spcPct val="90000"/>
              </a:lnSpc>
              <a:spcBef>
                <a:spcPts val="1000"/>
              </a:spcBef>
              <a:defRPr sz="2400" b="1" spc="-24">
                <a:solidFill>
                  <a:srgbClr val="F6C34D"/>
                </a:solidFill>
                <a:latin typeface="Ferrovial"/>
                <a:ea typeface="Ferrovial"/>
                <a:cs typeface="Ferrovial"/>
                <a:sym typeface="Ferrovial"/>
              </a:defRPr>
            </a:lvl1pPr>
          </a:lstStyle>
          <a:p>
            <a:pPr>
              <a:defRPr sz="1800" b="0" spc="0">
                <a:solidFill>
                  <a:srgbClr val="000000"/>
                </a:solidFill>
              </a:defRPr>
            </a:pPr>
            <a:r>
              <a:rPr lang="es-ES" sz="1300" b="0" kern="0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sz="1300" b="0" kern="0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330"/>
          <p:cNvGrpSpPr>
            <a:grpSpLocks/>
          </p:cNvGrpSpPr>
          <p:nvPr/>
        </p:nvGrpSpPr>
        <p:grpSpPr bwMode="auto">
          <a:xfrm>
            <a:off x="2067263" y="1388790"/>
            <a:ext cx="68263" cy="547687"/>
            <a:chOff x="0" y="516026"/>
            <a:chExt cx="109064" cy="644347"/>
          </a:xfrm>
          <a:solidFill>
            <a:srgbClr val="0432FF"/>
          </a:solidFill>
        </p:grpSpPr>
        <p:sp>
          <p:nvSpPr>
            <p:cNvPr id="14" name="Shape 328"/>
            <p:cNvSpPr/>
            <p:nvPr/>
          </p:nvSpPr>
          <p:spPr>
            <a:xfrm>
              <a:off x="5073" y="713999"/>
              <a:ext cx="103991" cy="248400"/>
            </a:xfrm>
            <a:prstGeom prst="rightArrow">
              <a:avLst>
                <a:gd name="adj1" fmla="val 20270"/>
                <a:gd name="adj2" fmla="val 100000"/>
              </a:avLst>
            </a:prstGeom>
            <a:grpFill/>
            <a:ln w="3175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</p:spPr>
          <p:txBody>
            <a:bodyPr lIns="33866" tIns="33866" rIns="33866" bIns="33866" anchor="ctr"/>
            <a:lstStyle/>
            <a:p>
              <a:pPr algn="ctr">
                <a:defRPr sz="2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800" kern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5" name="Shape 329"/>
            <p:cNvSpPr>
              <a:spLocks noChangeShapeType="1"/>
            </p:cNvSpPr>
            <p:nvPr/>
          </p:nvSpPr>
          <p:spPr bwMode="auto">
            <a:xfrm flipV="1">
              <a:off x="-1" y="516026"/>
              <a:ext cx="2" cy="644348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6" name="Group 336"/>
          <p:cNvGrpSpPr>
            <a:grpSpLocks/>
          </p:cNvGrpSpPr>
          <p:nvPr/>
        </p:nvGrpSpPr>
        <p:grpSpPr bwMode="auto">
          <a:xfrm>
            <a:off x="2067263" y="2132000"/>
            <a:ext cx="68263" cy="635000"/>
            <a:chOff x="0" y="464184"/>
            <a:chExt cx="109064" cy="748030"/>
          </a:xfrm>
          <a:solidFill>
            <a:srgbClr val="0432FF"/>
          </a:solidFill>
        </p:grpSpPr>
        <p:sp>
          <p:nvSpPr>
            <p:cNvPr id="17" name="Shape 334"/>
            <p:cNvSpPr/>
            <p:nvPr/>
          </p:nvSpPr>
          <p:spPr>
            <a:xfrm>
              <a:off x="5073" y="712903"/>
              <a:ext cx="103991" cy="250590"/>
            </a:xfrm>
            <a:prstGeom prst="rightArrow">
              <a:avLst>
                <a:gd name="adj1" fmla="val 20270"/>
                <a:gd name="adj2" fmla="val 100000"/>
              </a:avLst>
            </a:prstGeom>
            <a:grpFill/>
            <a:ln w="3175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</p:spPr>
          <p:txBody>
            <a:bodyPr lIns="33866" tIns="33866" rIns="33866" bIns="33866" anchor="ctr"/>
            <a:lstStyle/>
            <a:p>
              <a:pPr algn="ctr">
                <a:defRPr sz="2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800" kern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8" name="Shape 335"/>
            <p:cNvSpPr>
              <a:spLocks noChangeShapeType="1"/>
            </p:cNvSpPr>
            <p:nvPr/>
          </p:nvSpPr>
          <p:spPr bwMode="auto">
            <a:xfrm flipV="1">
              <a:off x="-1" y="464184"/>
              <a:ext cx="2" cy="748032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9" name="Group 342"/>
          <p:cNvGrpSpPr>
            <a:grpSpLocks/>
          </p:cNvGrpSpPr>
          <p:nvPr/>
        </p:nvGrpSpPr>
        <p:grpSpPr bwMode="auto">
          <a:xfrm>
            <a:off x="2067263" y="3149285"/>
            <a:ext cx="68263" cy="1520825"/>
            <a:chOff x="-1" y="-90237"/>
            <a:chExt cx="109066" cy="1790223"/>
          </a:xfrm>
          <a:solidFill>
            <a:srgbClr val="0432FF"/>
          </a:solidFill>
        </p:grpSpPr>
        <p:sp>
          <p:nvSpPr>
            <p:cNvPr id="20" name="Shape 340"/>
            <p:cNvSpPr/>
            <p:nvPr/>
          </p:nvSpPr>
          <p:spPr>
            <a:xfrm>
              <a:off x="5072" y="715176"/>
              <a:ext cx="103993" cy="246670"/>
            </a:xfrm>
            <a:prstGeom prst="rightArrow">
              <a:avLst>
                <a:gd name="adj1" fmla="val 20270"/>
                <a:gd name="adj2" fmla="val 100000"/>
              </a:avLst>
            </a:prstGeom>
            <a:grpFill/>
            <a:ln w="3175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</p:spPr>
          <p:txBody>
            <a:bodyPr lIns="33866" tIns="33866" rIns="33866" bIns="33866" anchor="ctr"/>
            <a:lstStyle/>
            <a:p>
              <a:pPr algn="ctr">
                <a:defRPr sz="2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800" kern="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" name="Shape 341"/>
            <p:cNvSpPr>
              <a:spLocks noChangeShapeType="1"/>
            </p:cNvSpPr>
            <p:nvPr/>
          </p:nvSpPr>
          <p:spPr bwMode="auto">
            <a:xfrm flipV="1">
              <a:off x="-1" y="-90237"/>
              <a:ext cx="0" cy="1790223"/>
            </a:xfrm>
            <a:prstGeom prst="line">
              <a:avLst/>
            </a:prstGeom>
            <a:grpFill/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Discount Rate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There should be a distinction in the discount rate to be applied in the financial modeling of public finance and private finance.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Diversification Effect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Government has a significant portfolio of projects and, therefore, project risk is discharged through the diversification effect. 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Cost of Capital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28650" y="1434463"/>
            <a:ext cx="7886700" cy="225791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Transaction Costs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Transaction costs for a public financing are not materially different than private financing.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2D396-0EEA-4BBD-B56B-D1015CF35BEA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00" y="254000"/>
            <a:ext cx="8636000" cy="46355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Scenario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i="1" dirty="0" smtClean="0"/>
              <a:t>Government has elected to do a project DB+ delivery because of complexity and schedule and is </a:t>
            </a:r>
            <a:r>
              <a:rPr lang="en-US" sz="2800" i="1" dirty="0" smtClean="0"/>
              <a:t>seeking advice </a:t>
            </a:r>
            <a:r>
              <a:rPr lang="en-US" sz="2800" i="1" dirty="0" smtClean="0"/>
              <a:t>on whether to include finance and revenue risk as part of the scope</a:t>
            </a:r>
            <a:endParaRPr lang="en-US" sz="2800" i="1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Definitions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General Obligation Bond vs. Revenue Bond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Essential Service Financing vs. Special Facility Financing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Discount Rate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Weighted Average Cost of Capital (“WACC”)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Debt Service Coverage Ratio and Other Reserves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Negative Carry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Underwriter Discounts and Other Financing Costs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Financing Spectrum for Public Projects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5</a:t>
            </a:fld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374796" y="1025055"/>
            <a:ext cx="6054609" cy="374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Debt Rating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W</a:t>
            </a:r>
            <a:r>
              <a:rPr lang="en-US" sz="2400" dirty="0" smtClean="0"/>
              <a:t>hat is the role of debt rating in a financing?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What is the difference between a debt rating for a special project financing and a capital plan financing of a number of projects? </a:t>
            </a:r>
            <a:endParaRPr lang="en-US" sz="240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Project Delivery Methods – Average WACC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715" y="1594843"/>
            <a:ext cx="839057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Cost of Capital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3C8FA0-B7BC-493C-B645-C529C07F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i="1" dirty="0"/>
              <a:t>In a </a:t>
            </a:r>
            <a:r>
              <a:rPr lang="en-US" sz="2800" i="1" dirty="0" smtClean="0"/>
              <a:t>P3, </a:t>
            </a:r>
            <a:r>
              <a:rPr lang="en-US" sz="2800" i="1" dirty="0"/>
              <a:t>the private capital providers (lenders and equity) “charge” a premium to assume risk through the addition of equity into the capital structure and a higher interest rate versus </a:t>
            </a:r>
            <a:r>
              <a:rPr lang="en-US" sz="2800" i="1" dirty="0" smtClean="0"/>
              <a:t>“risk free” </a:t>
            </a:r>
            <a:r>
              <a:rPr lang="en-US" sz="2800" i="1" dirty="0"/>
              <a:t>public debt.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" b="798"/>
          <a:stretch>
            <a:fillRect/>
          </a:stretch>
        </p:blipFill>
        <p:spPr>
          <a:xfrm>
            <a:off x="0" y="0"/>
            <a:ext cx="9144000" cy="10142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62229" y="20040"/>
            <a:ext cx="8253121" cy="99417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Risk Transfer by Project Delivery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237362" y="1044884"/>
            <a:ext cx="4853723" cy="4127800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893" y="4767263"/>
            <a:ext cx="2057400" cy="273844"/>
          </a:xfrm>
        </p:spPr>
        <p:txBody>
          <a:bodyPr/>
          <a:lstStyle/>
          <a:p>
            <a:pPr algn="l"/>
            <a:fld id="{48F63A3B-78C7-47BE-AE5E-E10140E04643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06496" y="1475990"/>
            <a:ext cx="1809616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“Risk transfer is akin to buying insurance and has a cost”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30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e99d565-6fac-4a05-84fa-32195c1f752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WC">
    <a:dk1>
      <a:sysClr val="windowText" lastClr="000000"/>
    </a:dk1>
    <a:lt1>
      <a:srgbClr val="FFFFFF"/>
    </a:lt1>
    <a:dk2>
      <a:srgbClr val="83786F"/>
    </a:dk2>
    <a:lt2>
      <a:srgbClr val="D7D2CB"/>
    </a:lt2>
    <a:accent1>
      <a:srgbClr val="E87722"/>
    </a:accent1>
    <a:accent2>
      <a:srgbClr val="A1561C"/>
    </a:accent2>
    <a:accent3>
      <a:srgbClr val="693C5E"/>
    </a:accent3>
    <a:accent4>
      <a:srgbClr val="006980"/>
    </a:accent4>
    <a:accent5>
      <a:srgbClr val="686F12"/>
    </a:accent5>
    <a:accent6>
      <a:srgbClr val="9B7793"/>
    </a:accent6>
    <a:hlink>
      <a:srgbClr val="4797A8"/>
    </a:hlink>
    <a:folHlink>
      <a:srgbClr val="9EA700"/>
    </a:folHlink>
  </a:clrScheme>
  <a:fontScheme name="NWC alternative">
    <a:majorFont>
      <a:latin typeface="Arial Black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6435</TotalTime>
  <Words>869</Words>
  <Application>Microsoft Office PowerPoint</Application>
  <PresentationFormat>On-screen Show (16:9)</PresentationFormat>
  <Paragraphs>122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BatangChe</vt:lpstr>
      <vt:lpstr>Arial</vt:lpstr>
      <vt:lpstr>Calibri</vt:lpstr>
      <vt:lpstr>Calibri Light</vt:lpstr>
      <vt:lpstr>Ferrovial</vt:lpstr>
      <vt:lpstr>Gill Sans</vt:lpstr>
      <vt:lpstr>Helvetica</vt:lpstr>
      <vt:lpstr>Office Theme</vt:lpstr>
      <vt:lpstr>2018 P3C Conference  Cost of Capital  </vt:lpstr>
      <vt:lpstr>Cost of Capital</vt:lpstr>
      <vt:lpstr>Scenario</vt:lpstr>
      <vt:lpstr>Definitions</vt:lpstr>
      <vt:lpstr>Financing Spectrum for Public Projects</vt:lpstr>
      <vt:lpstr>Debt Rating</vt:lpstr>
      <vt:lpstr>Project Delivery Methods – Average WACC</vt:lpstr>
      <vt:lpstr>Cost of Capital</vt:lpstr>
      <vt:lpstr>Risk Transfer by Project Delivery</vt:lpstr>
      <vt:lpstr>Risk Adjusted WACC</vt:lpstr>
      <vt:lpstr>Tax Implications</vt:lpstr>
      <vt:lpstr>Example: Long Beach Civic Center</vt:lpstr>
      <vt:lpstr>Example: Long Beach Civic Center</vt:lpstr>
      <vt:lpstr>Balance Sheet Risk</vt:lpstr>
      <vt:lpstr>Value Created Through Innovation</vt:lpstr>
      <vt:lpstr>Example: Sam Rayburn Tollway (SH121)</vt:lpstr>
      <vt:lpstr>Example: Indiana Toll Road</vt:lpstr>
      <vt:lpstr>Discount Rate</vt:lpstr>
      <vt:lpstr>Diversification Effect</vt:lpstr>
      <vt:lpstr>Transaction Costs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Haynes</dc:creator>
  <cp:lastModifiedBy>Rodney Moss</cp:lastModifiedBy>
  <cp:revision>108</cp:revision>
  <dcterms:created xsi:type="dcterms:W3CDTF">2016-11-14T16:34:46Z</dcterms:created>
  <dcterms:modified xsi:type="dcterms:W3CDTF">2018-02-28T12:06:10Z</dcterms:modified>
</cp:coreProperties>
</file>