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99" r:id="rId3"/>
    <p:sldId id="264" r:id="rId4"/>
    <p:sldId id="257" r:id="rId5"/>
    <p:sldId id="315" r:id="rId6"/>
    <p:sldId id="280" r:id="rId7"/>
    <p:sldId id="281" r:id="rId8"/>
    <p:sldId id="293" r:id="rId9"/>
    <p:sldId id="298" r:id="rId10"/>
    <p:sldId id="277" r:id="rId11"/>
    <p:sldId id="300" r:id="rId12"/>
    <p:sldId id="301" r:id="rId13"/>
    <p:sldId id="302" r:id="rId14"/>
    <p:sldId id="303" r:id="rId15"/>
    <p:sldId id="304" r:id="rId16"/>
    <p:sldId id="296" r:id="rId17"/>
    <p:sldId id="306" r:id="rId18"/>
    <p:sldId id="307" r:id="rId19"/>
    <p:sldId id="308" r:id="rId20"/>
    <p:sldId id="309" r:id="rId21"/>
    <p:sldId id="310" r:id="rId22"/>
    <p:sldId id="311" r:id="rId23"/>
    <p:sldId id="312" r:id="rId24"/>
    <p:sldId id="316" r:id="rId25"/>
    <p:sldId id="317" r:id="rId26"/>
    <p:sldId id="318" r:id="rId27"/>
    <p:sldId id="319" r:id="rId28"/>
    <p:sldId id="320" r:id="rId29"/>
    <p:sldId id="321" r:id="rId30"/>
    <p:sldId id="322" r:id="rId31"/>
    <p:sldId id="29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167" autoAdjust="0"/>
  </p:normalViewPr>
  <p:slideViewPr>
    <p:cSldViewPr snapToGrid="0" showGuides="1">
      <p:cViewPr>
        <p:scale>
          <a:sx n="50" d="100"/>
          <a:sy n="50" d="100"/>
        </p:scale>
        <p:origin x="780" y="76"/>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273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mbennon\Dropbox\Stanford\GPC\Consulting%20Engagements\newco%20exercises\advisory\SPP\seed%20fundraising\49910-CBO%20Federal%20Spending%20Infrastructure_FigureData_1.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bennon\Dropbox\Stanford\GPC\Consulting%20Engagements\newco%20exercises\advisory\SPP\seed%20fundraising\49910-CBO%20Federal%20Spending%20Infrastructure_FigureData_1.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solidFill>
              <a:srgbClr val="C00000"/>
            </a:solidFill>
          </c:spPr>
          <c:invertIfNegative val="0"/>
          <c:val>
            <c:numRef>
              <c:f>Sheet1!$C$4:$C$8</c:f>
              <c:numCache>
                <c:formatCode>General</c:formatCode>
                <c:ptCount val="5"/>
                <c:pt idx="0">
                  <c:v>3</c:v>
                </c:pt>
                <c:pt idx="1">
                  <c:v>2</c:v>
                </c:pt>
                <c:pt idx="2">
                  <c:v>3</c:v>
                </c:pt>
                <c:pt idx="3">
                  <c:v>2</c:v>
                </c:pt>
                <c:pt idx="4">
                  <c:v>0</c:v>
                </c:pt>
              </c:numCache>
            </c:numRef>
          </c:val>
          <c:extLst>
            <c:ext xmlns:c16="http://schemas.microsoft.com/office/drawing/2014/chart" uri="{C3380CC4-5D6E-409C-BE32-E72D297353CC}">
              <c16:uniqueId val="{00000000-0494-4876-BED0-008A98F7FB4F}"/>
            </c:ext>
          </c:extLst>
        </c:ser>
        <c:ser>
          <c:idx val="1"/>
          <c:order val="1"/>
          <c:spPr>
            <a:solidFill>
              <a:schemeClr val="tx2">
                <a:lumMod val="40000"/>
                <a:lumOff val="60000"/>
              </a:schemeClr>
            </a:solidFill>
          </c:spPr>
          <c:invertIfNegative val="0"/>
          <c:val>
            <c:numRef>
              <c:f>Sheet1!$D$4:$D$8</c:f>
              <c:numCache>
                <c:formatCode>General</c:formatCode>
                <c:ptCount val="5"/>
                <c:pt idx="0">
                  <c:v>-1</c:v>
                </c:pt>
                <c:pt idx="1">
                  <c:v>-4</c:v>
                </c:pt>
                <c:pt idx="2">
                  <c:v>-1</c:v>
                </c:pt>
                <c:pt idx="3">
                  <c:v>-9</c:v>
                </c:pt>
                <c:pt idx="4">
                  <c:v>-8</c:v>
                </c:pt>
              </c:numCache>
            </c:numRef>
          </c:val>
          <c:extLst>
            <c:ext xmlns:c16="http://schemas.microsoft.com/office/drawing/2014/chart" uri="{C3380CC4-5D6E-409C-BE32-E72D297353CC}">
              <c16:uniqueId val="{00000001-0494-4876-BED0-008A98F7FB4F}"/>
            </c:ext>
          </c:extLst>
        </c:ser>
        <c:dLbls>
          <c:showLegendKey val="0"/>
          <c:showVal val="0"/>
          <c:showCatName val="0"/>
          <c:showSerName val="0"/>
          <c:showPercent val="0"/>
          <c:showBubbleSize val="0"/>
        </c:dLbls>
        <c:gapWidth val="150"/>
        <c:overlap val="100"/>
        <c:axId val="119769728"/>
        <c:axId val="119820672"/>
      </c:barChart>
      <c:catAx>
        <c:axId val="119769728"/>
        <c:scaling>
          <c:orientation val="minMax"/>
        </c:scaling>
        <c:delete val="1"/>
        <c:axPos val="b"/>
        <c:majorTickMark val="out"/>
        <c:minorTickMark val="none"/>
        <c:tickLblPos val="nextTo"/>
        <c:crossAx val="119820672"/>
        <c:crosses val="autoZero"/>
        <c:auto val="1"/>
        <c:lblAlgn val="ctr"/>
        <c:lblOffset val="100"/>
        <c:noMultiLvlLbl val="0"/>
      </c:catAx>
      <c:valAx>
        <c:axId val="119820672"/>
        <c:scaling>
          <c:orientation val="minMax"/>
        </c:scaling>
        <c:delete val="0"/>
        <c:axPos val="l"/>
        <c:majorGridlines/>
        <c:numFmt formatCode="General" sourceLinked="1"/>
        <c:majorTickMark val="out"/>
        <c:minorTickMark val="none"/>
        <c:tickLblPos val="nextTo"/>
        <c:txPr>
          <a:bodyPr/>
          <a:lstStyle/>
          <a:p>
            <a:pPr>
              <a:defRPr sz="1200" b="1"/>
            </a:pPr>
            <a:endParaRPr lang="en-US"/>
          </a:p>
        </c:txPr>
        <c:crossAx val="11976972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188056112836993E-2"/>
          <c:y val="3.0565503383428377E-2"/>
          <c:w val="0.91660518897723997"/>
          <c:h val="0.74935450285027905"/>
        </c:manualLayout>
      </c:layout>
      <c:lineChart>
        <c:grouping val="standard"/>
        <c:varyColors val="0"/>
        <c:ser>
          <c:idx val="0"/>
          <c:order val="0"/>
          <c:tx>
            <c:v>Federal - Capital</c:v>
          </c:tx>
          <c:spPr>
            <a:ln w="28575" cap="rnd">
              <a:solidFill>
                <a:srgbClr val="918873"/>
              </a:solidFill>
              <a:round/>
            </a:ln>
            <a:effectLst/>
          </c:spPr>
          <c:marker>
            <c:symbol val="none"/>
          </c:marker>
          <c:cat>
            <c:numRef>
              <c:f>'Copied Data'!$B$9:$B$67</c:f>
              <c:numCache>
                <c:formatCode>General</c:formatCode>
                <c:ptCount val="59"/>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numCache>
            </c:numRef>
          </c:cat>
          <c:val>
            <c:numRef>
              <c:f>'Copied Data'!$Q$9:$Q$67</c:f>
              <c:numCache>
                <c:formatCode>#,##0.000</c:formatCode>
                <c:ptCount val="59"/>
                <c:pt idx="0">
                  <c:v>15.746</c:v>
                </c:pt>
                <c:pt idx="1">
                  <c:v>18.341999999999999</c:v>
                </c:pt>
                <c:pt idx="2">
                  <c:v>27.321999999999999</c:v>
                </c:pt>
                <c:pt idx="3">
                  <c:v>42.869</c:v>
                </c:pt>
                <c:pt idx="4">
                  <c:v>48.701000000000001</c:v>
                </c:pt>
                <c:pt idx="5">
                  <c:v>46.576000000000001</c:v>
                </c:pt>
                <c:pt idx="6">
                  <c:v>48.460999999999999</c:v>
                </c:pt>
                <c:pt idx="7">
                  <c:v>51.18</c:v>
                </c:pt>
                <c:pt idx="8">
                  <c:v>58.081000000000003</c:v>
                </c:pt>
                <c:pt idx="9">
                  <c:v>61.110999999999997</c:v>
                </c:pt>
                <c:pt idx="10">
                  <c:v>59.192</c:v>
                </c:pt>
                <c:pt idx="11">
                  <c:v>57.837000000000003</c:v>
                </c:pt>
                <c:pt idx="12">
                  <c:v>57.195</c:v>
                </c:pt>
                <c:pt idx="13">
                  <c:v>54.264000000000003</c:v>
                </c:pt>
                <c:pt idx="14">
                  <c:v>50.883000000000003</c:v>
                </c:pt>
                <c:pt idx="15">
                  <c:v>53.689</c:v>
                </c:pt>
                <c:pt idx="16">
                  <c:v>53.27</c:v>
                </c:pt>
                <c:pt idx="17">
                  <c:v>53.597999999999999</c:v>
                </c:pt>
                <c:pt idx="18">
                  <c:v>49.631999999999998</c:v>
                </c:pt>
                <c:pt idx="19">
                  <c:v>50.04</c:v>
                </c:pt>
                <c:pt idx="20">
                  <c:v>61.677</c:v>
                </c:pt>
                <c:pt idx="21">
                  <c:v>69.286000000000001</c:v>
                </c:pt>
                <c:pt idx="22">
                  <c:v>66.251000000000005</c:v>
                </c:pt>
                <c:pt idx="23">
                  <c:v>72.813999999999993</c:v>
                </c:pt>
                <c:pt idx="24">
                  <c:v>78.488</c:v>
                </c:pt>
                <c:pt idx="25">
                  <c:v>66.012</c:v>
                </c:pt>
                <c:pt idx="26">
                  <c:v>56.987000000000002</c:v>
                </c:pt>
                <c:pt idx="27">
                  <c:v>56.662999999999997</c:v>
                </c:pt>
                <c:pt idx="28">
                  <c:v>63.341000000000001</c:v>
                </c:pt>
                <c:pt idx="29">
                  <c:v>69.864999999999995</c:v>
                </c:pt>
                <c:pt idx="30">
                  <c:v>73.388999999999996</c:v>
                </c:pt>
                <c:pt idx="31">
                  <c:v>63.387999999999998</c:v>
                </c:pt>
                <c:pt idx="32">
                  <c:v>65.519000000000005</c:v>
                </c:pt>
                <c:pt idx="33">
                  <c:v>64.066000000000003</c:v>
                </c:pt>
                <c:pt idx="34">
                  <c:v>66.988</c:v>
                </c:pt>
                <c:pt idx="35">
                  <c:v>68.295000000000002</c:v>
                </c:pt>
                <c:pt idx="36">
                  <c:v>70.405000000000001</c:v>
                </c:pt>
                <c:pt idx="37">
                  <c:v>72.879000000000005</c:v>
                </c:pt>
                <c:pt idx="38">
                  <c:v>75.040999999999997</c:v>
                </c:pt>
                <c:pt idx="39">
                  <c:v>74.763000000000005</c:v>
                </c:pt>
                <c:pt idx="40">
                  <c:v>72.384</c:v>
                </c:pt>
                <c:pt idx="41">
                  <c:v>70.75</c:v>
                </c:pt>
                <c:pt idx="42">
                  <c:v>72.724999999999994</c:v>
                </c:pt>
                <c:pt idx="43">
                  <c:v>77.287000000000006</c:v>
                </c:pt>
                <c:pt idx="44">
                  <c:v>82.305000000000007</c:v>
                </c:pt>
                <c:pt idx="45">
                  <c:v>90.459000000000003</c:v>
                </c:pt>
                <c:pt idx="46">
                  <c:v>96.543000000000006</c:v>
                </c:pt>
                <c:pt idx="47">
                  <c:v>92.483999999999995</c:v>
                </c:pt>
                <c:pt idx="48">
                  <c:v>86.822999999999993</c:v>
                </c:pt>
                <c:pt idx="49">
                  <c:v>81.325999999999993</c:v>
                </c:pt>
                <c:pt idx="50">
                  <c:v>78.944000000000003</c:v>
                </c:pt>
                <c:pt idx="51">
                  <c:v>71.429000000000002</c:v>
                </c:pt>
                <c:pt idx="52">
                  <c:v>70.596999999999994</c:v>
                </c:pt>
                <c:pt idx="53">
                  <c:v>74.212999999999994</c:v>
                </c:pt>
                <c:pt idx="54">
                  <c:v>82.566999999999993</c:v>
                </c:pt>
                <c:pt idx="55">
                  <c:v>79.539000000000001</c:v>
                </c:pt>
                <c:pt idx="56">
                  <c:v>74.082999999999998</c:v>
                </c:pt>
                <c:pt idx="57">
                  <c:v>69.814999999999998</c:v>
                </c:pt>
                <c:pt idx="58">
                  <c:v>68.840999999999994</c:v>
                </c:pt>
              </c:numCache>
            </c:numRef>
          </c:val>
          <c:smooth val="0"/>
          <c:extLst>
            <c:ext xmlns:c16="http://schemas.microsoft.com/office/drawing/2014/chart" uri="{C3380CC4-5D6E-409C-BE32-E72D297353CC}">
              <c16:uniqueId val="{00000000-8309-405F-B1A3-9143E8F661A5}"/>
            </c:ext>
          </c:extLst>
        </c:ser>
        <c:ser>
          <c:idx val="1"/>
          <c:order val="1"/>
          <c:tx>
            <c:v>Federal - O&amp;M</c:v>
          </c:tx>
          <c:spPr>
            <a:ln w="28575" cap="rnd">
              <a:solidFill>
                <a:schemeClr val="tx1"/>
              </a:solidFill>
              <a:round/>
            </a:ln>
            <a:effectLst/>
          </c:spPr>
          <c:marker>
            <c:symbol val="none"/>
          </c:marker>
          <c:cat>
            <c:numRef>
              <c:f>'Copied Data'!$B$9:$B$67</c:f>
              <c:numCache>
                <c:formatCode>General</c:formatCode>
                <c:ptCount val="59"/>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numCache>
            </c:numRef>
          </c:cat>
          <c:val>
            <c:numRef>
              <c:f>'Copied Data'!$R$9:$R$67</c:f>
              <c:numCache>
                <c:formatCode>#,##0.000</c:formatCode>
                <c:ptCount val="59"/>
                <c:pt idx="0">
                  <c:v>5.1210000000000004</c:v>
                </c:pt>
                <c:pt idx="1">
                  <c:v>5.7770000000000001</c:v>
                </c:pt>
                <c:pt idx="2">
                  <c:v>4.59</c:v>
                </c:pt>
                <c:pt idx="3">
                  <c:v>7.3719999999999999</c:v>
                </c:pt>
                <c:pt idx="4">
                  <c:v>7.88</c:v>
                </c:pt>
                <c:pt idx="5">
                  <c:v>8.6929999999999996</c:v>
                </c:pt>
                <c:pt idx="6">
                  <c:v>8.157</c:v>
                </c:pt>
                <c:pt idx="7">
                  <c:v>8.7490000000000006</c:v>
                </c:pt>
                <c:pt idx="8">
                  <c:v>8.7769999999999992</c:v>
                </c:pt>
                <c:pt idx="9">
                  <c:v>9.7949999999999999</c:v>
                </c:pt>
                <c:pt idx="10">
                  <c:v>9.9420000000000002</c:v>
                </c:pt>
                <c:pt idx="11">
                  <c:v>10.375</c:v>
                </c:pt>
                <c:pt idx="12">
                  <c:v>11.004</c:v>
                </c:pt>
                <c:pt idx="13">
                  <c:v>11.457000000000001</c:v>
                </c:pt>
                <c:pt idx="14">
                  <c:v>12.172000000000001</c:v>
                </c:pt>
                <c:pt idx="15">
                  <c:v>14.042999999999999</c:v>
                </c:pt>
                <c:pt idx="16">
                  <c:v>13.715999999999999</c:v>
                </c:pt>
                <c:pt idx="17">
                  <c:v>14.83</c:v>
                </c:pt>
                <c:pt idx="18">
                  <c:v>14.384</c:v>
                </c:pt>
                <c:pt idx="19">
                  <c:v>17.242000000000001</c:v>
                </c:pt>
                <c:pt idx="20">
                  <c:v>19.454999999999998</c:v>
                </c:pt>
                <c:pt idx="21">
                  <c:v>20.312999999999999</c:v>
                </c:pt>
                <c:pt idx="22">
                  <c:v>22.152000000000001</c:v>
                </c:pt>
                <c:pt idx="23">
                  <c:v>21.838999999999999</c:v>
                </c:pt>
                <c:pt idx="24">
                  <c:v>23.783000000000001</c:v>
                </c:pt>
                <c:pt idx="25">
                  <c:v>28.760999999999999</c:v>
                </c:pt>
                <c:pt idx="26">
                  <c:v>21.745000000000001</c:v>
                </c:pt>
                <c:pt idx="27">
                  <c:v>19.388999999999999</c:v>
                </c:pt>
                <c:pt idx="28">
                  <c:v>18.956</c:v>
                </c:pt>
                <c:pt idx="29">
                  <c:v>18.850999999999999</c:v>
                </c:pt>
                <c:pt idx="30">
                  <c:v>17.652000000000001</c:v>
                </c:pt>
                <c:pt idx="31">
                  <c:v>17.395</c:v>
                </c:pt>
                <c:pt idx="32">
                  <c:v>17.524000000000001</c:v>
                </c:pt>
                <c:pt idx="33">
                  <c:v>18.170000000000002</c:v>
                </c:pt>
                <c:pt idx="34">
                  <c:v>17.905000000000001</c:v>
                </c:pt>
                <c:pt idx="35">
                  <c:v>17.986999999999998</c:v>
                </c:pt>
                <c:pt idx="36">
                  <c:v>20.442</c:v>
                </c:pt>
                <c:pt idx="37">
                  <c:v>19.510000000000002</c:v>
                </c:pt>
                <c:pt idx="38">
                  <c:v>21.59</c:v>
                </c:pt>
                <c:pt idx="39">
                  <c:v>21.484000000000002</c:v>
                </c:pt>
                <c:pt idx="40">
                  <c:v>21.013999999999999</c:v>
                </c:pt>
                <c:pt idx="41">
                  <c:v>22.1</c:v>
                </c:pt>
                <c:pt idx="42">
                  <c:v>22.082999999999998</c:v>
                </c:pt>
                <c:pt idx="43">
                  <c:v>21.571999999999999</c:v>
                </c:pt>
                <c:pt idx="44">
                  <c:v>20.713999999999999</c:v>
                </c:pt>
                <c:pt idx="45">
                  <c:v>25.475999999999999</c:v>
                </c:pt>
                <c:pt idx="46">
                  <c:v>25.638999999999999</c:v>
                </c:pt>
                <c:pt idx="47">
                  <c:v>25.933</c:v>
                </c:pt>
                <c:pt idx="48">
                  <c:v>25.065999999999999</c:v>
                </c:pt>
                <c:pt idx="49">
                  <c:v>26.552</c:v>
                </c:pt>
                <c:pt idx="50">
                  <c:v>25.562999999999999</c:v>
                </c:pt>
                <c:pt idx="51">
                  <c:v>25.884</c:v>
                </c:pt>
                <c:pt idx="52">
                  <c:v>24.879000000000001</c:v>
                </c:pt>
                <c:pt idx="53">
                  <c:v>25.605</c:v>
                </c:pt>
                <c:pt idx="54">
                  <c:v>29.846</c:v>
                </c:pt>
                <c:pt idx="55">
                  <c:v>28.038</c:v>
                </c:pt>
                <c:pt idx="56">
                  <c:v>28.643999999999998</c:v>
                </c:pt>
                <c:pt idx="57">
                  <c:v>27.298999999999999</c:v>
                </c:pt>
                <c:pt idx="58">
                  <c:v>27.448</c:v>
                </c:pt>
              </c:numCache>
            </c:numRef>
          </c:val>
          <c:smooth val="0"/>
          <c:extLst>
            <c:ext xmlns:c16="http://schemas.microsoft.com/office/drawing/2014/chart" uri="{C3380CC4-5D6E-409C-BE32-E72D297353CC}">
              <c16:uniqueId val="{00000001-8309-405F-B1A3-9143E8F661A5}"/>
            </c:ext>
          </c:extLst>
        </c:ser>
        <c:ser>
          <c:idx val="2"/>
          <c:order val="2"/>
          <c:tx>
            <c:v>State &amp; Local - Capital</c:v>
          </c:tx>
          <c:spPr>
            <a:ln w="28575" cap="rnd">
              <a:solidFill>
                <a:srgbClr val="D0A760"/>
              </a:solidFill>
              <a:round/>
            </a:ln>
            <a:effectLst/>
          </c:spPr>
          <c:marker>
            <c:symbol val="none"/>
          </c:marker>
          <c:cat>
            <c:numRef>
              <c:f>'Copied Data'!$B$9:$B$67</c:f>
              <c:numCache>
                <c:formatCode>General</c:formatCode>
                <c:ptCount val="59"/>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numCache>
            </c:numRef>
          </c:cat>
          <c:val>
            <c:numRef>
              <c:f>'Copied Data'!$I$9:$I$67</c:f>
              <c:numCache>
                <c:formatCode>#,##0.000</c:formatCode>
                <c:ptCount val="59"/>
                <c:pt idx="0">
                  <c:v>67.965999999999994</c:v>
                </c:pt>
                <c:pt idx="1">
                  <c:v>69.661000000000001</c:v>
                </c:pt>
                <c:pt idx="2">
                  <c:v>70.738</c:v>
                </c:pt>
                <c:pt idx="3">
                  <c:v>70.590999999999994</c:v>
                </c:pt>
                <c:pt idx="4">
                  <c:v>63.798999999999999</c:v>
                </c:pt>
                <c:pt idx="5">
                  <c:v>72.528999999999996</c:v>
                </c:pt>
                <c:pt idx="6">
                  <c:v>75.156000000000006</c:v>
                </c:pt>
                <c:pt idx="7">
                  <c:v>78.814999999999998</c:v>
                </c:pt>
                <c:pt idx="8">
                  <c:v>76.784000000000006</c:v>
                </c:pt>
                <c:pt idx="9">
                  <c:v>77.429000000000002</c:v>
                </c:pt>
                <c:pt idx="10">
                  <c:v>79.861999999999995</c:v>
                </c:pt>
                <c:pt idx="11">
                  <c:v>84.766000000000005</c:v>
                </c:pt>
                <c:pt idx="12">
                  <c:v>83.912000000000006</c:v>
                </c:pt>
                <c:pt idx="13">
                  <c:v>87.912000000000006</c:v>
                </c:pt>
                <c:pt idx="14">
                  <c:v>83.734999999999999</c:v>
                </c:pt>
                <c:pt idx="15">
                  <c:v>85.376000000000005</c:v>
                </c:pt>
                <c:pt idx="16">
                  <c:v>88.525999999999996</c:v>
                </c:pt>
                <c:pt idx="17">
                  <c:v>78.349999999999994</c:v>
                </c:pt>
                <c:pt idx="18">
                  <c:v>65.168000000000006</c:v>
                </c:pt>
                <c:pt idx="19">
                  <c:v>67.48</c:v>
                </c:pt>
                <c:pt idx="20">
                  <c:v>59.143999999999998</c:v>
                </c:pt>
                <c:pt idx="21">
                  <c:v>47.877000000000002</c:v>
                </c:pt>
                <c:pt idx="22">
                  <c:v>53.156999999999996</c:v>
                </c:pt>
                <c:pt idx="23">
                  <c:v>62.39</c:v>
                </c:pt>
                <c:pt idx="24">
                  <c:v>61.661999999999999</c:v>
                </c:pt>
                <c:pt idx="25">
                  <c:v>58.161999999999999</c:v>
                </c:pt>
                <c:pt idx="26">
                  <c:v>54.564</c:v>
                </c:pt>
                <c:pt idx="27">
                  <c:v>56.658999999999999</c:v>
                </c:pt>
                <c:pt idx="28">
                  <c:v>59.246000000000002</c:v>
                </c:pt>
                <c:pt idx="29">
                  <c:v>67.328999999999994</c:v>
                </c:pt>
                <c:pt idx="30">
                  <c:v>73.549000000000007</c:v>
                </c:pt>
                <c:pt idx="31">
                  <c:v>89.614000000000004</c:v>
                </c:pt>
                <c:pt idx="32">
                  <c:v>95.278999999999996</c:v>
                </c:pt>
                <c:pt idx="33">
                  <c:v>100.41800000000001</c:v>
                </c:pt>
                <c:pt idx="34">
                  <c:v>103.191</c:v>
                </c:pt>
                <c:pt idx="35">
                  <c:v>109.014</c:v>
                </c:pt>
                <c:pt idx="36">
                  <c:v>109.136</c:v>
                </c:pt>
                <c:pt idx="37">
                  <c:v>106.283</c:v>
                </c:pt>
                <c:pt idx="38">
                  <c:v>107.953</c:v>
                </c:pt>
                <c:pt idx="39">
                  <c:v>109.536</c:v>
                </c:pt>
                <c:pt idx="40">
                  <c:v>110.202</c:v>
                </c:pt>
                <c:pt idx="41">
                  <c:v>114.2</c:v>
                </c:pt>
                <c:pt idx="42">
                  <c:v>118.069</c:v>
                </c:pt>
                <c:pt idx="43">
                  <c:v>124.97</c:v>
                </c:pt>
                <c:pt idx="44">
                  <c:v>128.636</c:v>
                </c:pt>
                <c:pt idx="45">
                  <c:v>129.99199999999999</c:v>
                </c:pt>
                <c:pt idx="46">
                  <c:v>134.559</c:v>
                </c:pt>
                <c:pt idx="47">
                  <c:v>142.37299999999999</c:v>
                </c:pt>
                <c:pt idx="48">
                  <c:v>141.678</c:v>
                </c:pt>
                <c:pt idx="49">
                  <c:v>132.142</c:v>
                </c:pt>
                <c:pt idx="50">
                  <c:v>128.43600000000001</c:v>
                </c:pt>
                <c:pt idx="51">
                  <c:v>128.21</c:v>
                </c:pt>
                <c:pt idx="52">
                  <c:v>125.47</c:v>
                </c:pt>
                <c:pt idx="53">
                  <c:v>127.20399999999999</c:v>
                </c:pt>
                <c:pt idx="54">
                  <c:v>121.80800000000001</c:v>
                </c:pt>
                <c:pt idx="55">
                  <c:v>112.068</c:v>
                </c:pt>
                <c:pt idx="56">
                  <c:v>107.526</c:v>
                </c:pt>
                <c:pt idx="57">
                  <c:v>108.37</c:v>
                </c:pt>
                <c:pt idx="58">
                  <c:v>111.93600000000001</c:v>
                </c:pt>
              </c:numCache>
            </c:numRef>
          </c:val>
          <c:smooth val="0"/>
          <c:extLst>
            <c:ext xmlns:c16="http://schemas.microsoft.com/office/drawing/2014/chart" uri="{C3380CC4-5D6E-409C-BE32-E72D297353CC}">
              <c16:uniqueId val="{00000002-8309-405F-B1A3-9143E8F661A5}"/>
            </c:ext>
          </c:extLst>
        </c:ser>
        <c:ser>
          <c:idx val="3"/>
          <c:order val="3"/>
          <c:tx>
            <c:v>State &amp; Local - O&amp;M</c:v>
          </c:tx>
          <c:spPr>
            <a:ln w="28575" cap="rnd">
              <a:solidFill>
                <a:srgbClr val="8C1515"/>
              </a:solidFill>
              <a:round/>
            </a:ln>
            <a:effectLst/>
          </c:spPr>
          <c:marker>
            <c:symbol val="none"/>
          </c:marker>
          <c:cat>
            <c:numRef>
              <c:f>'Copied Data'!$B$9:$B$67</c:f>
              <c:numCache>
                <c:formatCode>General</c:formatCode>
                <c:ptCount val="59"/>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numCache>
            </c:numRef>
          </c:cat>
          <c:val>
            <c:numRef>
              <c:f>'Copied Data'!$J$9:$J$67</c:f>
              <c:numCache>
                <c:formatCode>#,##0.000</c:formatCode>
                <c:ptCount val="59"/>
                <c:pt idx="0">
                  <c:v>52.899000000000001</c:v>
                </c:pt>
                <c:pt idx="1">
                  <c:v>56.313000000000002</c:v>
                </c:pt>
                <c:pt idx="2">
                  <c:v>57.746000000000002</c:v>
                </c:pt>
                <c:pt idx="3">
                  <c:v>60.101999999999997</c:v>
                </c:pt>
                <c:pt idx="4">
                  <c:v>61.238</c:v>
                </c:pt>
                <c:pt idx="5">
                  <c:v>63.44</c:v>
                </c:pt>
                <c:pt idx="6">
                  <c:v>63.072000000000003</c:v>
                </c:pt>
                <c:pt idx="7">
                  <c:v>66.652000000000001</c:v>
                </c:pt>
                <c:pt idx="8">
                  <c:v>66.885000000000005</c:v>
                </c:pt>
                <c:pt idx="9">
                  <c:v>68.418999999999997</c:v>
                </c:pt>
                <c:pt idx="10">
                  <c:v>71.281000000000006</c:v>
                </c:pt>
                <c:pt idx="11">
                  <c:v>72.346999999999994</c:v>
                </c:pt>
                <c:pt idx="12">
                  <c:v>73.174000000000007</c:v>
                </c:pt>
                <c:pt idx="13">
                  <c:v>74.311999999999998</c:v>
                </c:pt>
                <c:pt idx="14">
                  <c:v>76.75</c:v>
                </c:pt>
                <c:pt idx="15">
                  <c:v>78.680999999999997</c:v>
                </c:pt>
                <c:pt idx="16">
                  <c:v>80.727000000000004</c:v>
                </c:pt>
                <c:pt idx="17">
                  <c:v>81.557000000000002</c:v>
                </c:pt>
                <c:pt idx="18">
                  <c:v>83.715000000000003</c:v>
                </c:pt>
                <c:pt idx="19">
                  <c:v>89.593999999999994</c:v>
                </c:pt>
                <c:pt idx="20">
                  <c:v>91.463999999999999</c:v>
                </c:pt>
                <c:pt idx="21">
                  <c:v>100.339</c:v>
                </c:pt>
                <c:pt idx="22">
                  <c:v>104.58499999999999</c:v>
                </c:pt>
                <c:pt idx="23">
                  <c:v>109.008</c:v>
                </c:pt>
                <c:pt idx="24">
                  <c:v>111.002</c:v>
                </c:pt>
                <c:pt idx="25">
                  <c:v>114.14</c:v>
                </c:pt>
                <c:pt idx="26">
                  <c:v>118.396</c:v>
                </c:pt>
                <c:pt idx="27">
                  <c:v>124.39700000000001</c:v>
                </c:pt>
                <c:pt idx="28">
                  <c:v>127.176</c:v>
                </c:pt>
                <c:pt idx="29">
                  <c:v>131.49799999999999</c:v>
                </c:pt>
                <c:pt idx="30">
                  <c:v>138.59899999999999</c:v>
                </c:pt>
                <c:pt idx="31">
                  <c:v>141.96100000000001</c:v>
                </c:pt>
                <c:pt idx="32">
                  <c:v>145.054</c:v>
                </c:pt>
                <c:pt idx="33">
                  <c:v>147.71100000000001</c:v>
                </c:pt>
                <c:pt idx="34">
                  <c:v>150.88999999999999</c:v>
                </c:pt>
                <c:pt idx="35">
                  <c:v>153.91</c:v>
                </c:pt>
                <c:pt idx="36">
                  <c:v>155.76300000000001</c:v>
                </c:pt>
                <c:pt idx="37">
                  <c:v>160.07300000000001</c:v>
                </c:pt>
                <c:pt idx="38">
                  <c:v>167.197</c:v>
                </c:pt>
                <c:pt idx="39">
                  <c:v>171.18199999999999</c:v>
                </c:pt>
                <c:pt idx="40">
                  <c:v>173.67</c:v>
                </c:pt>
                <c:pt idx="41">
                  <c:v>177.81100000000001</c:v>
                </c:pt>
                <c:pt idx="42">
                  <c:v>180.869</c:v>
                </c:pt>
                <c:pt idx="43">
                  <c:v>182.589</c:v>
                </c:pt>
                <c:pt idx="44">
                  <c:v>184.60599999999999</c:v>
                </c:pt>
                <c:pt idx="45">
                  <c:v>188.23099999999999</c:v>
                </c:pt>
                <c:pt idx="46">
                  <c:v>193.928</c:v>
                </c:pt>
                <c:pt idx="47">
                  <c:v>195.816</c:v>
                </c:pt>
                <c:pt idx="48">
                  <c:v>190.94800000000001</c:v>
                </c:pt>
                <c:pt idx="49">
                  <c:v>191.49299999999999</c:v>
                </c:pt>
                <c:pt idx="50">
                  <c:v>195.607</c:v>
                </c:pt>
                <c:pt idx="51">
                  <c:v>200.024</c:v>
                </c:pt>
                <c:pt idx="52">
                  <c:v>203.05500000000001</c:v>
                </c:pt>
                <c:pt idx="53">
                  <c:v>210.946</c:v>
                </c:pt>
                <c:pt idx="54">
                  <c:v>204.61600000000001</c:v>
                </c:pt>
                <c:pt idx="55">
                  <c:v>202.86199999999999</c:v>
                </c:pt>
                <c:pt idx="56">
                  <c:v>201.72200000000001</c:v>
                </c:pt>
                <c:pt idx="57">
                  <c:v>205.904</c:v>
                </c:pt>
                <c:pt idx="58">
                  <c:v>207.79599999999999</c:v>
                </c:pt>
              </c:numCache>
            </c:numRef>
          </c:val>
          <c:smooth val="0"/>
          <c:extLst>
            <c:ext xmlns:c16="http://schemas.microsoft.com/office/drawing/2014/chart" uri="{C3380CC4-5D6E-409C-BE32-E72D297353CC}">
              <c16:uniqueId val="{00000003-8309-405F-B1A3-9143E8F661A5}"/>
            </c:ext>
          </c:extLst>
        </c:ser>
        <c:dLbls>
          <c:showLegendKey val="0"/>
          <c:showVal val="0"/>
          <c:showCatName val="0"/>
          <c:showSerName val="0"/>
          <c:showPercent val="0"/>
          <c:showBubbleSize val="0"/>
        </c:dLbls>
        <c:smooth val="0"/>
        <c:axId val="457194728"/>
        <c:axId val="457192768"/>
      </c:lineChart>
      <c:catAx>
        <c:axId val="457194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57192768"/>
        <c:crosses val="autoZero"/>
        <c:auto val="1"/>
        <c:lblAlgn val="ctr"/>
        <c:lblOffset val="100"/>
        <c:noMultiLvlLbl val="0"/>
      </c:catAx>
      <c:valAx>
        <c:axId val="457192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57194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786305198602676E-2"/>
          <c:y val="3.3145162763628014E-2"/>
          <c:w val="0.92035507870671185"/>
          <c:h val="0.73826804780211031"/>
        </c:manualLayout>
      </c:layout>
      <c:lineChart>
        <c:grouping val="standard"/>
        <c:varyColors val="0"/>
        <c:ser>
          <c:idx val="0"/>
          <c:order val="0"/>
          <c:tx>
            <c:v>Percent of State and Local Spending on O&amp;M</c:v>
          </c:tx>
          <c:spPr>
            <a:ln w="28575" cap="rnd">
              <a:solidFill>
                <a:srgbClr val="B39A7A"/>
              </a:solidFill>
              <a:round/>
            </a:ln>
            <a:effectLst/>
          </c:spPr>
          <c:marker>
            <c:symbol val="none"/>
          </c:marker>
          <c:cat>
            <c:numRef>
              <c:f>'Copied Data'!$B$9:$B$67</c:f>
              <c:numCache>
                <c:formatCode>General</c:formatCode>
                <c:ptCount val="59"/>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numCache>
            </c:numRef>
          </c:cat>
          <c:val>
            <c:numRef>
              <c:f>'Copied Data'!$AL$9:$AL$67</c:f>
              <c:numCache>
                <c:formatCode>0.00%</c:formatCode>
                <c:ptCount val="59"/>
                <c:pt idx="0">
                  <c:v>0.43767012782856907</c:v>
                </c:pt>
                <c:pt idx="1">
                  <c:v>0.44702081381872449</c:v>
                </c:pt>
                <c:pt idx="2">
                  <c:v>0.44944467361440815</c:v>
                </c:pt>
                <c:pt idx="3">
                  <c:v>0.45987160750767059</c:v>
                </c:pt>
                <c:pt idx="4">
                  <c:v>0.48975903132672727</c:v>
                </c:pt>
                <c:pt idx="5">
                  <c:v>0.46657694033198738</c:v>
                </c:pt>
                <c:pt idx="6">
                  <c:v>0.45628960847295769</c:v>
                </c:pt>
                <c:pt idx="7">
                  <c:v>0.45819326720149584</c:v>
                </c:pt>
                <c:pt idx="8">
                  <c:v>0.465549283422311</c:v>
                </c:pt>
                <c:pt idx="9">
                  <c:v>0.46911167791124997</c:v>
                </c:pt>
                <c:pt idx="10">
                  <c:v>0.47160985550203782</c:v>
                </c:pt>
                <c:pt idx="11">
                  <c:v>0.4604774907232374</c:v>
                </c:pt>
                <c:pt idx="12">
                  <c:v>0.46582126987764666</c:v>
                </c:pt>
                <c:pt idx="13">
                  <c:v>0.45808265114902852</c:v>
                </c:pt>
                <c:pt idx="14">
                  <c:v>0.47824082151491731</c:v>
                </c:pt>
                <c:pt idx="15">
                  <c:v>0.47959550643983501</c:v>
                </c:pt>
                <c:pt idx="16">
                  <c:v>0.4769605265490125</c:v>
                </c:pt>
                <c:pt idx="17">
                  <c:v>0.51002770360271898</c:v>
                </c:pt>
                <c:pt idx="18">
                  <c:v>0.56228716508936549</c:v>
                </c:pt>
                <c:pt idx="19">
                  <c:v>0.57039357245629441</c:v>
                </c:pt>
                <c:pt idx="20">
                  <c:v>0.60729841708275789</c:v>
                </c:pt>
                <c:pt idx="21">
                  <c:v>0.67697819398715386</c:v>
                </c:pt>
                <c:pt idx="22">
                  <c:v>0.663013021262568</c:v>
                </c:pt>
                <c:pt idx="23">
                  <c:v>0.63598970822466883</c:v>
                </c:pt>
                <c:pt idx="24">
                  <c:v>0.64288237781111179</c:v>
                </c:pt>
                <c:pt idx="25">
                  <c:v>0.66244152708616266</c:v>
                </c:pt>
                <c:pt idx="26">
                  <c:v>0.68452821461609614</c:v>
                </c:pt>
                <c:pt idx="27">
                  <c:v>0.68706367090844822</c:v>
                </c:pt>
                <c:pt idx="28">
                  <c:v>0.68219416163328361</c:v>
                </c:pt>
                <c:pt idx="29">
                  <c:v>0.66136892876721975</c:v>
                </c:pt>
                <c:pt idx="30">
                  <c:v>0.65330970214330486</c:v>
                </c:pt>
                <c:pt idx="31">
                  <c:v>0.61302385836122208</c:v>
                </c:pt>
                <c:pt idx="32">
                  <c:v>0.60355423516537476</c:v>
                </c:pt>
                <c:pt idx="33">
                  <c:v>0.59529921935767294</c:v>
                </c:pt>
                <c:pt idx="34">
                  <c:v>0.59386573572994439</c:v>
                </c:pt>
                <c:pt idx="35">
                  <c:v>0.58537828421901394</c:v>
                </c:pt>
                <c:pt idx="36">
                  <c:v>0.58800901475656764</c:v>
                </c:pt>
                <c:pt idx="37">
                  <c:v>0.60097614086463547</c:v>
                </c:pt>
                <c:pt idx="38">
                  <c:v>0.60765764128657107</c:v>
                </c:pt>
                <c:pt idx="39">
                  <c:v>0.60980058279127092</c:v>
                </c:pt>
                <c:pt idx="40">
                  <c:v>0.61178982076428812</c:v>
                </c:pt>
                <c:pt idx="41">
                  <c:v>0.60891675684560909</c:v>
                </c:pt>
                <c:pt idx="42">
                  <c:v>0.60503850296717043</c:v>
                </c:pt>
                <c:pt idx="43">
                  <c:v>0.59367145815924749</c:v>
                </c:pt>
                <c:pt idx="44">
                  <c:v>0.58933987140932564</c:v>
                </c:pt>
                <c:pt idx="45">
                  <c:v>0.59150844379081269</c:v>
                </c:pt>
                <c:pt idx="46">
                  <c:v>0.5903673509149524</c:v>
                </c:pt>
                <c:pt idx="47">
                  <c:v>0.57901351019696079</c:v>
                </c:pt>
                <c:pt idx="48">
                  <c:v>0.57406215990331488</c:v>
                </c:pt>
                <c:pt idx="49">
                  <c:v>0.59169434702674306</c:v>
                </c:pt>
                <c:pt idx="50">
                  <c:v>0.60364519523643467</c:v>
                </c:pt>
                <c:pt idx="51">
                  <c:v>0.60939266074611165</c:v>
                </c:pt>
                <c:pt idx="52">
                  <c:v>0.61808081576744545</c:v>
                </c:pt>
                <c:pt idx="53">
                  <c:v>0.62382190204967591</c:v>
                </c:pt>
                <c:pt idx="54">
                  <c:v>0.62684116363992859</c:v>
                </c:pt>
                <c:pt idx="55">
                  <c:v>0.64414949353824669</c:v>
                </c:pt>
                <c:pt idx="56">
                  <c:v>0.65229847889072856</c:v>
                </c:pt>
                <c:pt idx="57">
                  <c:v>0.65517351101268317</c:v>
                </c:pt>
                <c:pt idx="58">
                  <c:v>0.64990679694243925</c:v>
                </c:pt>
              </c:numCache>
            </c:numRef>
          </c:val>
          <c:smooth val="0"/>
          <c:extLst>
            <c:ext xmlns:c16="http://schemas.microsoft.com/office/drawing/2014/chart" uri="{C3380CC4-5D6E-409C-BE32-E72D297353CC}">
              <c16:uniqueId val="{00000000-7B82-446D-9B73-BE81EE6CB129}"/>
            </c:ext>
          </c:extLst>
        </c:ser>
        <c:ser>
          <c:idx val="1"/>
          <c:order val="1"/>
          <c:tx>
            <c:v>Percent of Federal Spending on Capital Projects</c:v>
          </c:tx>
          <c:spPr>
            <a:ln w="28575" cap="rnd">
              <a:solidFill>
                <a:schemeClr val="tx1">
                  <a:lumMod val="85000"/>
                </a:schemeClr>
              </a:solidFill>
              <a:round/>
            </a:ln>
            <a:effectLst/>
          </c:spPr>
          <c:marker>
            <c:symbol val="none"/>
          </c:marker>
          <c:cat>
            <c:numRef>
              <c:f>'Copied Data'!$B$9:$B$67</c:f>
              <c:numCache>
                <c:formatCode>General</c:formatCode>
                <c:ptCount val="59"/>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2009</c:v>
                </c:pt>
                <c:pt idx="54">
                  <c:v>2010</c:v>
                </c:pt>
                <c:pt idx="55">
                  <c:v>2011</c:v>
                </c:pt>
                <c:pt idx="56">
                  <c:v>2012</c:v>
                </c:pt>
                <c:pt idx="57">
                  <c:v>2013</c:v>
                </c:pt>
                <c:pt idx="58">
                  <c:v>2014</c:v>
                </c:pt>
              </c:numCache>
            </c:numRef>
          </c:cat>
          <c:val>
            <c:numRef>
              <c:f>'Copied Data'!$AK$9:$AK$67</c:f>
              <c:numCache>
                <c:formatCode>0.00%</c:formatCode>
                <c:ptCount val="59"/>
                <c:pt idx="0">
                  <c:v>0.7545885848468874</c:v>
                </c:pt>
                <c:pt idx="1">
                  <c:v>0.76047929018616023</c:v>
                </c:pt>
                <c:pt idx="2">
                  <c:v>0.85616695913762852</c:v>
                </c:pt>
                <c:pt idx="3">
                  <c:v>0.85326725184610186</c:v>
                </c:pt>
                <c:pt idx="4">
                  <c:v>0.86073063395839589</c:v>
                </c:pt>
                <c:pt idx="5">
                  <c:v>0.84271472253885549</c:v>
                </c:pt>
                <c:pt idx="6">
                  <c:v>0.85592920979193876</c:v>
                </c:pt>
                <c:pt idx="7">
                  <c:v>0.85401057918536938</c:v>
                </c:pt>
                <c:pt idx="8">
                  <c:v>0.86870877518359535</c:v>
                </c:pt>
                <c:pt idx="9">
                  <c:v>0.86185936310044287</c:v>
                </c:pt>
                <c:pt idx="10">
                  <c:v>0.85620470686936789</c:v>
                </c:pt>
                <c:pt idx="11">
                  <c:v>0.84790066264000463</c:v>
                </c:pt>
                <c:pt idx="12">
                  <c:v>0.83863636363636351</c:v>
                </c:pt>
                <c:pt idx="13">
                  <c:v>0.82567215958369478</c:v>
                </c:pt>
                <c:pt idx="14">
                  <c:v>0.80696217587820163</c:v>
                </c:pt>
                <c:pt idx="15">
                  <c:v>0.79266816275910934</c:v>
                </c:pt>
                <c:pt idx="16">
                  <c:v>0.79524079658436098</c:v>
                </c:pt>
                <c:pt idx="17">
                  <c:v>0.78326440544213705</c:v>
                </c:pt>
                <c:pt idx="18">
                  <c:v>0.77530617345663577</c:v>
                </c:pt>
                <c:pt idx="19">
                  <c:v>0.74373532296899614</c:v>
                </c:pt>
                <c:pt idx="20">
                  <c:v>0.76020559088892181</c:v>
                </c:pt>
                <c:pt idx="21">
                  <c:v>0.77328125000000014</c:v>
                </c:pt>
                <c:pt idx="22">
                  <c:v>0.74942026854292276</c:v>
                </c:pt>
                <c:pt idx="23">
                  <c:v>0.76927302885275672</c:v>
                </c:pt>
                <c:pt idx="24">
                  <c:v>0.76745118361998999</c:v>
                </c:pt>
                <c:pt idx="25">
                  <c:v>0.6965274920072172</c:v>
                </c:pt>
                <c:pt idx="26">
                  <c:v>0.72380988670426261</c:v>
                </c:pt>
                <c:pt idx="27">
                  <c:v>0.74504621776918734</c:v>
                </c:pt>
                <c:pt idx="28">
                  <c:v>0.76966353573034263</c:v>
                </c:pt>
                <c:pt idx="29">
                  <c:v>0.78751296271247573</c:v>
                </c:pt>
                <c:pt idx="30">
                  <c:v>0.80610933535440077</c:v>
                </c:pt>
                <c:pt idx="31">
                  <c:v>0.7846797553910525</c:v>
                </c:pt>
                <c:pt idx="32">
                  <c:v>0.78897679515431762</c:v>
                </c:pt>
                <c:pt idx="33">
                  <c:v>0.77906001094424526</c:v>
                </c:pt>
                <c:pt idx="34">
                  <c:v>0.78908743948264282</c:v>
                </c:pt>
                <c:pt idx="35">
                  <c:v>0.79153241695834586</c:v>
                </c:pt>
                <c:pt idx="36">
                  <c:v>0.77498431428665782</c:v>
                </c:pt>
                <c:pt idx="37">
                  <c:v>0.78882767429022937</c:v>
                </c:pt>
                <c:pt idx="38">
                  <c:v>0.77657273545756533</c:v>
                </c:pt>
                <c:pt idx="39">
                  <c:v>0.77679072377033864</c:v>
                </c:pt>
                <c:pt idx="40">
                  <c:v>0.77500588877706178</c:v>
                </c:pt>
                <c:pt idx="41">
                  <c:v>0.76198169089930001</c:v>
                </c:pt>
                <c:pt idx="42">
                  <c:v>0.76707661800691906</c:v>
                </c:pt>
                <c:pt idx="43">
                  <c:v>0.78179022648418461</c:v>
                </c:pt>
                <c:pt idx="44">
                  <c:v>0.7989302944117106</c:v>
                </c:pt>
                <c:pt idx="45">
                  <c:v>0.78025617803079306</c:v>
                </c:pt>
                <c:pt idx="46">
                  <c:v>0.7901637734181256</c:v>
                </c:pt>
                <c:pt idx="47">
                  <c:v>0.78100932306445081</c:v>
                </c:pt>
                <c:pt idx="48">
                  <c:v>0.77597440320317457</c:v>
                </c:pt>
                <c:pt idx="49">
                  <c:v>0.75387011253452962</c:v>
                </c:pt>
                <c:pt idx="50">
                  <c:v>0.75539437549637822</c:v>
                </c:pt>
                <c:pt idx="51">
                  <c:v>0.73401292735811241</c:v>
                </c:pt>
                <c:pt idx="52">
                  <c:v>0.73942142527965149</c:v>
                </c:pt>
                <c:pt idx="53">
                  <c:v>0.7434756910007112</c:v>
                </c:pt>
                <c:pt idx="54">
                  <c:v>0.73449689982475341</c:v>
                </c:pt>
                <c:pt idx="55">
                  <c:v>0.73936808053766145</c:v>
                </c:pt>
                <c:pt idx="56">
                  <c:v>0.72116386149697731</c:v>
                </c:pt>
                <c:pt idx="57">
                  <c:v>0.71889737833885947</c:v>
                </c:pt>
                <c:pt idx="58">
                  <c:v>0.71494147825816023</c:v>
                </c:pt>
              </c:numCache>
            </c:numRef>
          </c:val>
          <c:smooth val="0"/>
          <c:extLst>
            <c:ext xmlns:c16="http://schemas.microsoft.com/office/drawing/2014/chart" uri="{C3380CC4-5D6E-409C-BE32-E72D297353CC}">
              <c16:uniqueId val="{00000001-7B82-446D-9B73-BE81EE6CB129}"/>
            </c:ext>
          </c:extLst>
        </c:ser>
        <c:dLbls>
          <c:showLegendKey val="0"/>
          <c:showVal val="0"/>
          <c:showCatName val="0"/>
          <c:showSerName val="0"/>
          <c:showPercent val="0"/>
          <c:showBubbleSize val="0"/>
        </c:dLbls>
        <c:smooth val="0"/>
        <c:axId val="519377216"/>
        <c:axId val="519370944"/>
      </c:lineChart>
      <c:catAx>
        <c:axId val="51937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9370944"/>
        <c:crosses val="autoZero"/>
        <c:auto val="1"/>
        <c:lblAlgn val="ctr"/>
        <c:lblOffset val="100"/>
        <c:noMultiLvlLbl val="0"/>
      </c:catAx>
      <c:valAx>
        <c:axId val="519370944"/>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9377216"/>
        <c:crosses val="autoZero"/>
        <c:crossBetween val="between"/>
      </c:valAx>
      <c:spPr>
        <a:noFill/>
        <a:ln>
          <a:noFill/>
        </a:ln>
        <a:effectLst/>
      </c:spPr>
    </c:plotArea>
    <c:legend>
      <c:legendPos val="b"/>
      <c:layout>
        <c:manualLayout>
          <c:xMode val="edge"/>
          <c:yMode val="edge"/>
          <c:x val="0.16384171386140317"/>
          <c:y val="0.85815215416455615"/>
          <c:w val="0.67213363816534466"/>
          <c:h val="0.14184784583544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2006 Rehabilitation Estimate</c:v>
          </c:tx>
          <c:spPr>
            <a:solidFill>
              <a:srgbClr val="C00000"/>
            </a:solidFill>
            <a:ln>
              <a:noFill/>
            </a:ln>
            <a:effectLst/>
          </c:spPr>
          <c:invertIfNegative val="0"/>
          <c:cat>
            <c:numRef>
              <c:f>Sheet1!$A$9:$A$10</c:f>
              <c:numCache>
                <c:formatCode>General</c:formatCode>
                <c:ptCount val="2"/>
                <c:pt idx="0">
                  <c:v>2006</c:v>
                </c:pt>
                <c:pt idx="1">
                  <c:v>2013</c:v>
                </c:pt>
              </c:numCache>
            </c:numRef>
          </c:cat>
          <c:val>
            <c:numRef>
              <c:f>Sheet1!$B$9:$B$10</c:f>
              <c:numCache>
                <c:formatCode>General</c:formatCode>
                <c:ptCount val="2"/>
                <c:pt idx="0">
                  <c:v>119000000</c:v>
                </c:pt>
                <c:pt idx="1">
                  <c:v>0</c:v>
                </c:pt>
              </c:numCache>
            </c:numRef>
          </c:val>
          <c:extLst>
            <c:ext xmlns:c16="http://schemas.microsoft.com/office/drawing/2014/chart" uri="{C3380CC4-5D6E-409C-BE32-E72D297353CC}">
              <c16:uniqueId val="{00000000-A96F-4364-AD87-F1876B228C1A}"/>
            </c:ext>
          </c:extLst>
        </c:ser>
        <c:ser>
          <c:idx val="1"/>
          <c:order val="1"/>
          <c:tx>
            <c:v>Escalated at 5% to 2013</c:v>
          </c:tx>
          <c:spPr>
            <a:solidFill>
              <a:schemeClr val="tx1"/>
            </a:solidFill>
            <a:ln>
              <a:noFill/>
            </a:ln>
            <a:effectLst/>
          </c:spPr>
          <c:invertIfNegative val="0"/>
          <c:cat>
            <c:numRef>
              <c:f>Sheet1!$A$9:$A$10</c:f>
              <c:numCache>
                <c:formatCode>General</c:formatCode>
                <c:ptCount val="2"/>
                <c:pt idx="0">
                  <c:v>2006</c:v>
                </c:pt>
                <c:pt idx="1">
                  <c:v>2013</c:v>
                </c:pt>
              </c:numCache>
            </c:numRef>
          </c:cat>
          <c:val>
            <c:numRef>
              <c:f>Sheet1!$C$9:$C$10</c:f>
              <c:numCache>
                <c:formatCode>General</c:formatCode>
                <c:ptCount val="2"/>
                <c:pt idx="0">
                  <c:v>0</c:v>
                </c:pt>
                <c:pt idx="1">
                  <c:v>170000000</c:v>
                </c:pt>
              </c:numCache>
            </c:numRef>
          </c:val>
          <c:extLst>
            <c:ext xmlns:c16="http://schemas.microsoft.com/office/drawing/2014/chart" uri="{C3380CC4-5D6E-409C-BE32-E72D297353CC}">
              <c16:uniqueId val="{00000001-A96F-4364-AD87-F1876B228C1A}"/>
            </c:ext>
          </c:extLst>
        </c:ser>
        <c:ser>
          <c:idx val="2"/>
          <c:order val="2"/>
          <c:tx>
            <c:v>Revised 2013 Estimate</c:v>
          </c:tx>
          <c:spPr>
            <a:solidFill>
              <a:schemeClr val="accent3"/>
            </a:solidFill>
            <a:ln>
              <a:noFill/>
            </a:ln>
            <a:effectLst/>
          </c:spPr>
          <c:invertIfNegative val="0"/>
          <c:cat>
            <c:numRef>
              <c:f>Sheet1!$A$9:$A$10</c:f>
              <c:numCache>
                <c:formatCode>General</c:formatCode>
                <c:ptCount val="2"/>
                <c:pt idx="0">
                  <c:v>2006</c:v>
                </c:pt>
                <c:pt idx="1">
                  <c:v>2013</c:v>
                </c:pt>
              </c:numCache>
            </c:numRef>
          </c:cat>
          <c:val>
            <c:numRef>
              <c:f>Sheet1!$D$9:$D$10</c:f>
              <c:numCache>
                <c:formatCode>General</c:formatCode>
                <c:ptCount val="2"/>
                <c:pt idx="0">
                  <c:v>0</c:v>
                </c:pt>
                <c:pt idx="1">
                  <c:v>194000000</c:v>
                </c:pt>
              </c:numCache>
            </c:numRef>
          </c:val>
          <c:extLst>
            <c:ext xmlns:c16="http://schemas.microsoft.com/office/drawing/2014/chart" uri="{C3380CC4-5D6E-409C-BE32-E72D297353CC}">
              <c16:uniqueId val="{00000002-A96F-4364-AD87-F1876B228C1A}"/>
            </c:ext>
          </c:extLst>
        </c:ser>
        <c:dLbls>
          <c:showLegendKey val="0"/>
          <c:showVal val="0"/>
          <c:showCatName val="0"/>
          <c:showSerName val="0"/>
          <c:showPercent val="0"/>
          <c:showBubbleSize val="0"/>
        </c:dLbls>
        <c:gapWidth val="219"/>
        <c:overlap val="-27"/>
        <c:axId val="519372120"/>
        <c:axId val="519372512"/>
      </c:barChart>
      <c:catAx>
        <c:axId val="519372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9372512"/>
        <c:crosses val="autoZero"/>
        <c:auto val="1"/>
        <c:lblAlgn val="ctr"/>
        <c:lblOffset val="100"/>
        <c:noMultiLvlLbl val="0"/>
      </c:catAx>
      <c:valAx>
        <c:axId val="5193725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9372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00765-9C66-48AD-ABFD-4766DFC0963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73498B7-437F-4D50-941A-D4F1B6EEBEE2}" type="pres">
      <dgm:prSet presAssocID="{96100765-9C66-48AD-ABFD-4766DFC09637}" presName="linear" presStyleCnt="0">
        <dgm:presLayoutVars>
          <dgm:dir/>
          <dgm:animLvl val="lvl"/>
          <dgm:resizeHandles val="exact"/>
        </dgm:presLayoutVars>
      </dgm:prSet>
      <dgm:spPr/>
    </dgm:pt>
  </dgm:ptLst>
  <dgm:cxnLst>
    <dgm:cxn modelId="{33388514-2F95-430D-A89B-EC0180AD02A5}" type="presOf" srcId="{96100765-9C66-48AD-ABFD-4766DFC09637}" destId="{B73498B7-437F-4D50-941A-D4F1B6EEBEE2}"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100765-9C66-48AD-ABFD-4766DFC0963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73498B7-437F-4D50-941A-D4F1B6EEBEE2}" type="pres">
      <dgm:prSet presAssocID="{96100765-9C66-48AD-ABFD-4766DFC09637}" presName="linear" presStyleCnt="0">
        <dgm:presLayoutVars>
          <dgm:dir/>
          <dgm:animLvl val="lvl"/>
          <dgm:resizeHandles val="exact"/>
        </dgm:presLayoutVars>
      </dgm:prSet>
      <dgm:spPr/>
    </dgm:pt>
  </dgm:ptLst>
  <dgm:cxnLst>
    <dgm:cxn modelId="{1FCA3795-E80A-440E-9558-904581A4B9F1}" type="presOf" srcId="{96100765-9C66-48AD-ABFD-4766DFC09637}" destId="{B73498B7-437F-4D50-941A-D4F1B6EEBEE2}"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100765-9C66-48AD-ABFD-4766DFC0963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73498B7-437F-4D50-941A-D4F1B6EEBEE2}" type="pres">
      <dgm:prSet presAssocID="{96100765-9C66-48AD-ABFD-4766DFC09637}" presName="linear" presStyleCnt="0">
        <dgm:presLayoutVars>
          <dgm:dir/>
          <dgm:animLvl val="lvl"/>
          <dgm:resizeHandles val="exact"/>
        </dgm:presLayoutVars>
      </dgm:prSet>
      <dgm:spPr/>
    </dgm:pt>
  </dgm:ptLst>
  <dgm:cxnLst>
    <dgm:cxn modelId="{49ADCCA6-934B-498C-BCD1-6F498AAE4244}" type="presOf" srcId="{96100765-9C66-48AD-ABFD-4766DFC09637}" destId="{B73498B7-437F-4D50-941A-D4F1B6EEBEE2}"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8B35F0-2CAE-4AA0-A656-54886D22C4E9}" type="datetimeFigureOut">
              <a:rPr lang="en-US" smtClean="0"/>
              <a:t>2/26/2018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3F014E-8AB8-4708-8FAA-B071F0BFDB46}" type="slidenum">
              <a:rPr lang="en-US" smtClean="0"/>
              <a:t>‹#›</a:t>
            </a:fld>
            <a:endParaRPr lang="en-US"/>
          </a:p>
        </p:txBody>
      </p:sp>
    </p:spTree>
    <p:extLst>
      <p:ext uri="{BB962C8B-B14F-4D97-AF65-F5344CB8AC3E}">
        <p14:creationId xmlns:p14="http://schemas.microsoft.com/office/powerpoint/2010/main" val="325523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FAA6D-51A2-4DC8-A172-E17147306CBE}"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34802-C454-445B-8E5F-28F561FE3D6D}" type="slidenum">
              <a:rPr lang="en-US" smtClean="0"/>
              <a:t>‹#›</a:t>
            </a:fld>
            <a:endParaRPr lang="en-US"/>
          </a:p>
        </p:txBody>
      </p:sp>
    </p:spTree>
    <p:extLst>
      <p:ext uri="{BB962C8B-B14F-4D97-AF65-F5344CB8AC3E}">
        <p14:creationId xmlns:p14="http://schemas.microsoft.com/office/powerpoint/2010/main" val="273536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San Jose and its taxpayers still are on the hook for an estimated $3.8 billion in unfunded liability in the city’s pension funds and other retirement benefits.</a:t>
            </a:r>
          </a:p>
          <a:p>
            <a:r>
              <a:rPr lang="en-US" dirty="0"/>
              <a:t>http://www.mercurynews.com/2017/02/20/will-san-joses-pension-costs-consume-revenue-from-new-taxes/</a:t>
            </a:r>
          </a:p>
          <a:p>
            <a:endParaRPr lang="en-US" dirty="0"/>
          </a:p>
          <a:p>
            <a:r>
              <a:rPr lang="en-US" sz="1200" b="0" i="0" kern="1200" dirty="0">
                <a:solidFill>
                  <a:schemeClr val="tx1"/>
                </a:solidFill>
                <a:effectLst/>
                <a:latin typeface="+mn-lt"/>
                <a:ea typeface="+mn-ea"/>
                <a:cs typeface="+mn-cs"/>
              </a:rPr>
              <a:t>The state’s cost for retiree health and dental benefits has grown to $74.10 billion, according to a report published today by State Controller Betty T. Yee. The so-called “unfunded liability” is a closely watched figure that represents the present-day cost to provide retiree health and dental benefits earned as of June 30, 2015 – one of the state’s largest long-term debts.</a:t>
            </a:r>
            <a:endParaRPr lang="en-US" dirty="0"/>
          </a:p>
          <a:p>
            <a:r>
              <a:rPr lang="en-US" dirty="0"/>
              <a:t>http://www.sco.ca.gov/eo_pressrel_16936.html</a:t>
            </a:r>
          </a:p>
        </p:txBody>
      </p:sp>
      <p:sp>
        <p:nvSpPr>
          <p:cNvPr id="4" name="Slide Number Placeholder 3"/>
          <p:cNvSpPr>
            <a:spLocks noGrp="1"/>
          </p:cNvSpPr>
          <p:nvPr>
            <p:ph type="sldNum" sz="quarter" idx="10"/>
          </p:nvPr>
        </p:nvSpPr>
        <p:spPr/>
        <p:txBody>
          <a:bodyPr/>
          <a:lstStyle/>
          <a:p>
            <a:fld id="{25334802-C454-445B-8E5F-28F561FE3D6D}" type="slidenum">
              <a:rPr lang="en-US" smtClean="0"/>
              <a:t>3</a:t>
            </a:fld>
            <a:endParaRPr lang="en-US"/>
          </a:p>
        </p:txBody>
      </p:sp>
    </p:spTree>
    <p:extLst>
      <p:ext uri="{BB962C8B-B14F-4D97-AF65-F5344CB8AC3E}">
        <p14:creationId xmlns:p14="http://schemas.microsoft.com/office/powerpoint/2010/main" val="1689005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1" dirty="0"/>
          </a:p>
        </p:txBody>
      </p:sp>
      <p:sp>
        <p:nvSpPr>
          <p:cNvPr id="4" name="Date Placeholder 3"/>
          <p:cNvSpPr>
            <a:spLocks noGrp="1"/>
          </p:cNvSpPr>
          <p:nvPr>
            <p:ph type="dt" idx="10"/>
          </p:nvPr>
        </p:nvSpPr>
        <p:spPr/>
        <p:txBody>
          <a:bodyPr/>
          <a:lstStyle/>
          <a:p>
            <a:fld id="{6CC18655-D016-D145-A70E-0F6F8E9B9A7C}" type="datetime1">
              <a:rPr lang="en-US" smtClean="0"/>
              <a:t>2/26/2018</a:t>
            </a:fld>
            <a:endParaRPr lang="en-US" dirty="0"/>
          </a:p>
        </p:txBody>
      </p:sp>
      <p:sp>
        <p:nvSpPr>
          <p:cNvPr id="5" name="Slide Number Placeholder 4"/>
          <p:cNvSpPr>
            <a:spLocks noGrp="1"/>
          </p:cNvSpPr>
          <p:nvPr>
            <p:ph type="sldNum" sz="quarter" idx="11"/>
          </p:nvPr>
        </p:nvSpPr>
        <p:spPr/>
        <p:txBody>
          <a:bodyPr/>
          <a:lstStyle/>
          <a:p>
            <a:fld id="{21C9A526-2B11-9B45-BFD7-2AA1CDA54972}" type="slidenum">
              <a:rPr lang="en-US" smtClean="0"/>
              <a:t>28</a:t>
            </a:fld>
            <a:endParaRPr lang="en-US" dirty="0"/>
          </a:p>
        </p:txBody>
      </p:sp>
    </p:spTree>
    <p:extLst>
      <p:ext uri="{BB962C8B-B14F-4D97-AF65-F5344CB8AC3E}">
        <p14:creationId xmlns:p14="http://schemas.microsoft.com/office/powerpoint/2010/main" val="310979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1" dirty="0"/>
          </a:p>
        </p:txBody>
      </p:sp>
      <p:sp>
        <p:nvSpPr>
          <p:cNvPr id="4" name="Date Placeholder 3"/>
          <p:cNvSpPr>
            <a:spLocks noGrp="1"/>
          </p:cNvSpPr>
          <p:nvPr>
            <p:ph type="dt" idx="10"/>
          </p:nvPr>
        </p:nvSpPr>
        <p:spPr/>
        <p:txBody>
          <a:bodyPr/>
          <a:lstStyle/>
          <a:p>
            <a:fld id="{6CC18655-D016-D145-A70E-0F6F8E9B9A7C}" type="datetime1">
              <a:rPr lang="en-US" smtClean="0"/>
              <a:t>2/26/2018</a:t>
            </a:fld>
            <a:endParaRPr lang="en-US" dirty="0"/>
          </a:p>
        </p:txBody>
      </p:sp>
      <p:sp>
        <p:nvSpPr>
          <p:cNvPr id="5" name="Slide Number Placeholder 4"/>
          <p:cNvSpPr>
            <a:spLocks noGrp="1"/>
          </p:cNvSpPr>
          <p:nvPr>
            <p:ph type="sldNum" sz="quarter" idx="11"/>
          </p:nvPr>
        </p:nvSpPr>
        <p:spPr/>
        <p:txBody>
          <a:bodyPr/>
          <a:lstStyle/>
          <a:p>
            <a:fld id="{21C9A526-2B11-9B45-BFD7-2AA1CDA54972}" type="slidenum">
              <a:rPr lang="en-US" smtClean="0"/>
              <a:t>29</a:t>
            </a:fld>
            <a:endParaRPr lang="en-US" dirty="0"/>
          </a:p>
        </p:txBody>
      </p:sp>
    </p:spTree>
    <p:extLst>
      <p:ext uri="{BB962C8B-B14F-4D97-AF65-F5344CB8AC3E}">
        <p14:creationId xmlns:p14="http://schemas.microsoft.com/office/powerpoint/2010/main" val="1000259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1" dirty="0"/>
          </a:p>
        </p:txBody>
      </p:sp>
      <p:sp>
        <p:nvSpPr>
          <p:cNvPr id="4" name="Date Placeholder 3"/>
          <p:cNvSpPr>
            <a:spLocks noGrp="1"/>
          </p:cNvSpPr>
          <p:nvPr>
            <p:ph type="dt" idx="10"/>
          </p:nvPr>
        </p:nvSpPr>
        <p:spPr/>
        <p:txBody>
          <a:bodyPr/>
          <a:lstStyle/>
          <a:p>
            <a:fld id="{6CC18655-D016-D145-A70E-0F6F8E9B9A7C}" type="datetime1">
              <a:rPr lang="en-US" smtClean="0"/>
              <a:t>2/26/2018</a:t>
            </a:fld>
            <a:endParaRPr lang="en-US" dirty="0"/>
          </a:p>
        </p:txBody>
      </p:sp>
      <p:sp>
        <p:nvSpPr>
          <p:cNvPr id="5" name="Slide Number Placeholder 4"/>
          <p:cNvSpPr>
            <a:spLocks noGrp="1"/>
          </p:cNvSpPr>
          <p:nvPr>
            <p:ph type="sldNum" sz="quarter" idx="11"/>
          </p:nvPr>
        </p:nvSpPr>
        <p:spPr/>
        <p:txBody>
          <a:bodyPr/>
          <a:lstStyle/>
          <a:p>
            <a:fld id="{21C9A526-2B11-9B45-BFD7-2AA1CDA54972}" type="slidenum">
              <a:rPr lang="en-US" smtClean="0"/>
              <a:t>30</a:t>
            </a:fld>
            <a:endParaRPr lang="en-US" dirty="0"/>
          </a:p>
        </p:txBody>
      </p:sp>
    </p:spTree>
    <p:extLst>
      <p:ext uri="{BB962C8B-B14F-4D97-AF65-F5344CB8AC3E}">
        <p14:creationId xmlns:p14="http://schemas.microsoft.com/office/powerpoint/2010/main" val="23849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graph showing how deferring maintenance quickly converts from an operations budget item to a capital project. </a:t>
            </a:r>
          </a:p>
          <a:p>
            <a:endParaRPr lang="en-US" dirty="0"/>
          </a:p>
          <a:p>
            <a:r>
              <a:rPr lang="en-US" dirty="0"/>
              <a:t>Based on how infrastructure is typically funded, a capital project can be funded but maintenance often cannot, leading to a perverse process of decay and replacement rather than good fiscal management of preventing the decay.</a:t>
            </a:r>
          </a:p>
        </p:txBody>
      </p:sp>
      <p:sp>
        <p:nvSpPr>
          <p:cNvPr id="4" name="Slide Number Placeholder 3"/>
          <p:cNvSpPr>
            <a:spLocks noGrp="1"/>
          </p:cNvSpPr>
          <p:nvPr>
            <p:ph type="sldNum" sz="quarter" idx="10"/>
          </p:nvPr>
        </p:nvSpPr>
        <p:spPr/>
        <p:txBody>
          <a:bodyPr/>
          <a:lstStyle/>
          <a:p>
            <a:fld id="{25334802-C454-445B-8E5F-28F561FE3D6D}" type="slidenum">
              <a:rPr lang="en-US" smtClean="0"/>
              <a:t>4</a:t>
            </a:fld>
            <a:endParaRPr lang="en-US"/>
          </a:p>
        </p:txBody>
      </p:sp>
    </p:spTree>
    <p:extLst>
      <p:ext uri="{BB962C8B-B14F-4D97-AF65-F5344CB8AC3E}">
        <p14:creationId xmlns:p14="http://schemas.microsoft.com/office/powerpoint/2010/main" val="1121422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425450"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07BE4B-C2C5-4FF8-98C9-F7D619C9A5D5}"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2969698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t>California measures its state highway infrastructure backlog of deferred maintenance at $78 billion </a:t>
            </a:r>
          </a:p>
          <a:p>
            <a:pPr marL="800100" lvl="1" indent="-342900">
              <a:buFont typeface="Wingdings" panose="05000000000000000000" pitchFamily="2" charset="2"/>
              <a:buChar char="ü"/>
            </a:pPr>
            <a:r>
              <a:rPr lang="en-US" sz="1800" dirty="0"/>
              <a:t>$2.3 billion per year in fuel tax for funding deferred maintenance</a:t>
            </a:r>
          </a:p>
          <a:p>
            <a:pPr marL="800100" lvl="1" indent="-342900">
              <a:buFont typeface="Wingdings" panose="05000000000000000000" pitchFamily="2" charset="2"/>
              <a:buChar char="ü"/>
            </a:pPr>
            <a:r>
              <a:rPr lang="en-US" sz="1800" dirty="0"/>
              <a:t>Annual need is roughly $8 billion per year </a:t>
            </a:r>
          </a:p>
          <a:p>
            <a:pPr marL="285750" indent="-285750">
              <a:buFont typeface="Arial" panose="020B0604020202020204" pitchFamily="34" charset="0"/>
              <a:buChar char="•"/>
            </a:pPr>
            <a:r>
              <a:rPr lang="en-US" sz="1800" dirty="0"/>
              <a:t>There is no law that requires the state the fund the shortfall, so the deficits accumulates.  </a:t>
            </a:r>
          </a:p>
          <a:p>
            <a:pPr marL="285750" indent="-285750">
              <a:buFont typeface="Arial" panose="020B0604020202020204" pitchFamily="34" charset="0"/>
              <a:buChar char="•"/>
            </a:pPr>
            <a:r>
              <a:rPr lang="en-US" sz="1800" dirty="0"/>
              <a:t>We refer to this as “repressed fiscal deficits”</a:t>
            </a:r>
            <a:endParaRPr lang="en-US" sz="1800" b="1" dirty="0"/>
          </a:p>
        </p:txBody>
      </p:sp>
      <p:sp>
        <p:nvSpPr>
          <p:cNvPr id="4" name="Date Placeholder 3"/>
          <p:cNvSpPr>
            <a:spLocks noGrp="1"/>
          </p:cNvSpPr>
          <p:nvPr>
            <p:ph type="dt" idx="10"/>
          </p:nvPr>
        </p:nvSpPr>
        <p:spPr/>
        <p:txBody>
          <a:bodyPr/>
          <a:lstStyle/>
          <a:p>
            <a:fld id="{6CC18655-D016-D145-A70E-0F6F8E9B9A7C}" type="datetime1">
              <a:rPr lang="en-US" smtClean="0"/>
              <a:t>2/26/2018</a:t>
            </a:fld>
            <a:endParaRPr lang="en-US" dirty="0"/>
          </a:p>
        </p:txBody>
      </p:sp>
      <p:sp>
        <p:nvSpPr>
          <p:cNvPr id="5" name="Slide Number Placeholder 4"/>
          <p:cNvSpPr>
            <a:spLocks noGrp="1"/>
          </p:cNvSpPr>
          <p:nvPr>
            <p:ph type="sldNum" sz="quarter" idx="11"/>
          </p:nvPr>
        </p:nvSpPr>
        <p:spPr/>
        <p:txBody>
          <a:bodyPr/>
          <a:lstStyle/>
          <a:p>
            <a:fld id="{21C9A526-2B11-9B45-BFD7-2AA1CDA54972}" type="slidenum">
              <a:rPr lang="en-US" smtClean="0"/>
              <a:t>8</a:t>
            </a:fld>
            <a:endParaRPr lang="en-US" dirty="0"/>
          </a:p>
        </p:txBody>
      </p:sp>
    </p:spTree>
    <p:extLst>
      <p:ext uri="{BB962C8B-B14F-4D97-AF65-F5344CB8AC3E}">
        <p14:creationId xmlns:p14="http://schemas.microsoft.com/office/powerpoint/2010/main" val="322326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even cited the backlog as an offsetting credit factor in our California rating report (I would also note there is an effort afoot to put a measure on the ballot to reverse those increases. It hasn’t qualified yet, but if it did, it’s unclear how the state would respond):</a:t>
            </a:r>
          </a:p>
          <a:p>
            <a:endParaRPr lang="en-US" dirty="0"/>
          </a:p>
        </p:txBody>
      </p:sp>
      <p:sp>
        <p:nvSpPr>
          <p:cNvPr id="4" name="Date Placeholder 3"/>
          <p:cNvSpPr>
            <a:spLocks noGrp="1"/>
          </p:cNvSpPr>
          <p:nvPr>
            <p:ph type="dt" idx="10"/>
          </p:nvPr>
        </p:nvSpPr>
        <p:spPr/>
        <p:txBody>
          <a:bodyPr/>
          <a:lstStyle/>
          <a:p>
            <a:fld id="{6E277D77-C8B4-4778-A2CE-3EC0F01CA321}" type="datetime1">
              <a:rPr lang="en-US" smtClean="0"/>
              <a:t>2/26/2018</a:t>
            </a:fld>
            <a:endParaRPr lang="en-US" dirty="0"/>
          </a:p>
        </p:txBody>
      </p:sp>
      <p:sp>
        <p:nvSpPr>
          <p:cNvPr id="5" name="Slide Number Placeholder 4"/>
          <p:cNvSpPr>
            <a:spLocks noGrp="1"/>
          </p:cNvSpPr>
          <p:nvPr>
            <p:ph type="sldNum" sz="quarter" idx="11"/>
          </p:nvPr>
        </p:nvSpPr>
        <p:spPr/>
        <p:txBody>
          <a:bodyPr/>
          <a:lstStyle/>
          <a:p>
            <a:fld id="{21C9A526-2B11-9B45-BFD7-2AA1CDA54972}" type="slidenum">
              <a:rPr lang="en-US" smtClean="0"/>
              <a:t>17</a:t>
            </a:fld>
            <a:endParaRPr lang="en-US" dirty="0"/>
          </a:p>
        </p:txBody>
      </p:sp>
    </p:spTree>
    <p:extLst>
      <p:ext uri="{BB962C8B-B14F-4D97-AF65-F5344CB8AC3E}">
        <p14:creationId xmlns:p14="http://schemas.microsoft.com/office/powerpoint/2010/main" val="207225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46091">
              <a:defRPr sz="2000">
                <a:solidFill>
                  <a:schemeClr val="tx1"/>
                </a:solidFill>
                <a:latin typeface="Calibri" pitchFamily="34" charset="0"/>
              </a:defRPr>
            </a:lvl1pPr>
            <a:lvl2pPr marL="756871" indent="-291105" defTabSz="946091">
              <a:defRPr sz="2000">
                <a:solidFill>
                  <a:schemeClr val="tx1"/>
                </a:solidFill>
                <a:latin typeface="Calibri" pitchFamily="34" charset="0"/>
              </a:defRPr>
            </a:lvl2pPr>
            <a:lvl3pPr marL="1164417" indent="-232884" defTabSz="946091">
              <a:defRPr sz="2000">
                <a:solidFill>
                  <a:schemeClr val="tx1"/>
                </a:solidFill>
                <a:latin typeface="Calibri" pitchFamily="34" charset="0"/>
              </a:defRPr>
            </a:lvl3pPr>
            <a:lvl4pPr marL="1630186" indent="-232884" defTabSz="946091">
              <a:defRPr sz="2000">
                <a:solidFill>
                  <a:schemeClr val="tx1"/>
                </a:solidFill>
                <a:latin typeface="Calibri" pitchFamily="34" charset="0"/>
              </a:defRPr>
            </a:lvl4pPr>
            <a:lvl5pPr marL="2095952" indent="-232884" defTabSz="946091">
              <a:defRPr sz="2000">
                <a:solidFill>
                  <a:schemeClr val="tx1"/>
                </a:solidFill>
                <a:latin typeface="Calibri" pitchFamily="34" charset="0"/>
              </a:defRPr>
            </a:lvl5pPr>
            <a:lvl6pPr marL="2561718" indent="-232884" algn="ctr" defTabSz="946091" eaLnBrk="0" fontAlgn="base" hangingPunct="0">
              <a:spcBef>
                <a:spcPct val="0"/>
              </a:spcBef>
              <a:spcAft>
                <a:spcPct val="0"/>
              </a:spcAft>
              <a:defRPr sz="2000">
                <a:solidFill>
                  <a:schemeClr val="tx1"/>
                </a:solidFill>
                <a:latin typeface="Calibri" pitchFamily="34" charset="0"/>
              </a:defRPr>
            </a:lvl6pPr>
            <a:lvl7pPr marL="3027486" indent="-232884" algn="ctr" defTabSz="946091" eaLnBrk="0" fontAlgn="base" hangingPunct="0">
              <a:spcBef>
                <a:spcPct val="0"/>
              </a:spcBef>
              <a:spcAft>
                <a:spcPct val="0"/>
              </a:spcAft>
              <a:defRPr sz="2000">
                <a:solidFill>
                  <a:schemeClr val="tx1"/>
                </a:solidFill>
                <a:latin typeface="Calibri" pitchFamily="34" charset="0"/>
              </a:defRPr>
            </a:lvl7pPr>
            <a:lvl8pPr marL="3493253" indent="-232884" algn="ctr" defTabSz="946091" eaLnBrk="0" fontAlgn="base" hangingPunct="0">
              <a:spcBef>
                <a:spcPct val="0"/>
              </a:spcBef>
              <a:spcAft>
                <a:spcPct val="0"/>
              </a:spcAft>
              <a:defRPr sz="2000">
                <a:solidFill>
                  <a:schemeClr val="tx1"/>
                </a:solidFill>
                <a:latin typeface="Calibri" pitchFamily="34" charset="0"/>
              </a:defRPr>
            </a:lvl8pPr>
            <a:lvl9pPr marL="3959020" indent="-232884" algn="ctr" defTabSz="946091" eaLnBrk="0" fontAlgn="base" hangingPunct="0">
              <a:spcBef>
                <a:spcPct val="0"/>
              </a:spcBef>
              <a:spcAft>
                <a:spcPct val="0"/>
              </a:spcAft>
              <a:defRPr sz="2000">
                <a:solidFill>
                  <a:schemeClr val="tx1"/>
                </a:solidFill>
                <a:latin typeface="Calibri" pitchFamily="34" charset="0"/>
              </a:defRPr>
            </a:lvl9pPr>
          </a:lstStyle>
          <a:p>
            <a:fld id="{107F08A3-3E6F-420B-8C6B-4BEB78D668FD}" type="slidenum">
              <a:rPr lang="en-US" altLang="en-US" sz="1200">
                <a:latin typeface="Arial" charset="0"/>
              </a:rPr>
              <a:pPr/>
              <a:t>19</a:t>
            </a:fld>
            <a:endParaRPr lang="en-US" altLang="en-US" sz="1200" dirty="0">
              <a:latin typeface="Arial" charset="0"/>
            </a:endParaRPr>
          </a:p>
        </p:txBody>
      </p:sp>
      <p:sp>
        <p:nvSpPr>
          <p:cNvPr id="20483" name="Rectangle 7"/>
          <p:cNvSpPr txBox="1">
            <a:spLocks noGrp="1" noChangeArrowheads="1"/>
          </p:cNvSpPr>
          <p:nvPr/>
        </p:nvSpPr>
        <p:spPr bwMode="auto">
          <a:xfrm>
            <a:off x="3733802" y="8678868"/>
            <a:ext cx="2971800" cy="46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903" tIns="47453" rIns="94903" bIns="47453" anchor="b"/>
          <a:lstStyle>
            <a:lvl1pPr defTabSz="927100">
              <a:defRPr sz="2000">
                <a:solidFill>
                  <a:schemeClr val="tx1"/>
                </a:solidFill>
                <a:latin typeface="Calibri" pitchFamily="34" charset="0"/>
              </a:defRPr>
            </a:lvl1pPr>
            <a:lvl2pPr marL="742950" indent="-285750" defTabSz="927100">
              <a:defRPr sz="2000">
                <a:solidFill>
                  <a:schemeClr val="tx1"/>
                </a:solidFill>
                <a:latin typeface="Calibri" pitchFamily="34" charset="0"/>
              </a:defRPr>
            </a:lvl2pPr>
            <a:lvl3pPr marL="1143000" indent="-228600" defTabSz="927100">
              <a:defRPr sz="2000">
                <a:solidFill>
                  <a:schemeClr val="tx1"/>
                </a:solidFill>
                <a:latin typeface="Calibri" pitchFamily="34" charset="0"/>
              </a:defRPr>
            </a:lvl3pPr>
            <a:lvl4pPr marL="1600200" indent="-228600" defTabSz="927100">
              <a:defRPr sz="2000">
                <a:solidFill>
                  <a:schemeClr val="tx1"/>
                </a:solidFill>
                <a:latin typeface="Calibri" pitchFamily="34" charset="0"/>
              </a:defRPr>
            </a:lvl4pPr>
            <a:lvl5pPr marL="2057400" indent="-228600" defTabSz="927100">
              <a:defRPr sz="2000">
                <a:solidFill>
                  <a:schemeClr val="tx1"/>
                </a:solidFill>
                <a:latin typeface="Calibri" pitchFamily="34" charset="0"/>
              </a:defRPr>
            </a:lvl5pPr>
            <a:lvl6pPr marL="2514600" indent="-228600" algn="ctr" defTabSz="927100" eaLnBrk="0" fontAlgn="base" hangingPunct="0">
              <a:spcBef>
                <a:spcPct val="0"/>
              </a:spcBef>
              <a:spcAft>
                <a:spcPct val="0"/>
              </a:spcAft>
              <a:defRPr sz="2000">
                <a:solidFill>
                  <a:schemeClr val="tx1"/>
                </a:solidFill>
                <a:latin typeface="Calibri" pitchFamily="34" charset="0"/>
              </a:defRPr>
            </a:lvl6pPr>
            <a:lvl7pPr marL="2971800" indent="-228600" algn="ctr" defTabSz="927100" eaLnBrk="0" fontAlgn="base" hangingPunct="0">
              <a:spcBef>
                <a:spcPct val="0"/>
              </a:spcBef>
              <a:spcAft>
                <a:spcPct val="0"/>
              </a:spcAft>
              <a:defRPr sz="2000">
                <a:solidFill>
                  <a:schemeClr val="tx1"/>
                </a:solidFill>
                <a:latin typeface="Calibri" pitchFamily="34" charset="0"/>
              </a:defRPr>
            </a:lvl7pPr>
            <a:lvl8pPr marL="3429000" indent="-228600" algn="ctr" defTabSz="927100" eaLnBrk="0" fontAlgn="base" hangingPunct="0">
              <a:spcBef>
                <a:spcPct val="0"/>
              </a:spcBef>
              <a:spcAft>
                <a:spcPct val="0"/>
              </a:spcAft>
              <a:defRPr sz="2000">
                <a:solidFill>
                  <a:schemeClr val="tx1"/>
                </a:solidFill>
                <a:latin typeface="Calibri" pitchFamily="34" charset="0"/>
              </a:defRPr>
            </a:lvl8pPr>
            <a:lvl9pPr marL="3886200" indent="-228600" algn="ctr" defTabSz="927100" eaLnBrk="0" fontAlgn="base" hangingPunct="0">
              <a:spcBef>
                <a:spcPct val="0"/>
              </a:spcBef>
              <a:spcAft>
                <a:spcPct val="0"/>
              </a:spcAft>
              <a:defRPr sz="2000">
                <a:solidFill>
                  <a:schemeClr val="tx1"/>
                </a:solidFill>
                <a:latin typeface="Calibri" pitchFamily="34" charset="0"/>
              </a:defRPr>
            </a:lvl9pPr>
          </a:lstStyle>
          <a:p>
            <a:pPr algn="r"/>
            <a:fld id="{9519C3AE-BA91-4F85-BDAF-FCC9F280F2E5}" type="slidenum">
              <a:rPr lang="en-US" altLang="en-US" sz="1200">
                <a:latin typeface="Arial" charset="0"/>
              </a:rPr>
              <a:pPr algn="r"/>
              <a:t>19</a:t>
            </a:fld>
            <a:endParaRPr lang="en-US" altLang="en-US" sz="1200" dirty="0">
              <a:latin typeface="Arial" charset="0"/>
            </a:endParaRPr>
          </a:p>
        </p:txBody>
      </p:sp>
      <p:sp>
        <p:nvSpPr>
          <p:cNvPr id="20484" name="Rectangle 2"/>
          <p:cNvSpPr>
            <a:spLocks noGrp="1" noRot="1" noChangeAspect="1" noChangeArrowheads="1" noTextEdit="1"/>
          </p:cNvSpPr>
          <p:nvPr>
            <p:ph type="sldImg"/>
          </p:nvPr>
        </p:nvSpPr>
        <p:spPr>
          <a:xfrm>
            <a:off x="333375" y="698500"/>
            <a:ext cx="6196013" cy="3486150"/>
          </a:xfrm>
          <a:ln/>
        </p:spPr>
      </p:sp>
      <p:sp>
        <p:nvSpPr>
          <p:cNvPr id="20485" name="Rectangle 3"/>
          <p:cNvSpPr>
            <a:spLocks noGrp="1" noChangeArrowheads="1"/>
          </p:cNvSpPr>
          <p:nvPr>
            <p:ph type="body" idx="1"/>
          </p:nvPr>
        </p:nvSpPr>
        <p:spPr>
          <a:xfrm>
            <a:off x="912815" y="4416428"/>
            <a:ext cx="5032375" cy="4486274"/>
          </a:xfrm>
          <a:noFill/>
          <a:extLst>
            <a:ext uri="{91240B29-F687-4F45-9708-019B960494DF}">
              <a14:hiddenLine xmlns:a14="http://schemas.microsoft.com/office/drawing/2010/main" w="9525">
                <a:solidFill>
                  <a:schemeClr val="tx1"/>
                </a:solidFill>
                <a:miter lim="800000"/>
                <a:headEnd/>
                <a:tailEnd/>
              </a14:hiddenLine>
            </a:ext>
          </a:extLst>
        </p:spPr>
        <p:txBody>
          <a:bodyPr lIns="94890" tIns="47447" rIns="94890" bIns="47447"/>
          <a:lstStyle/>
          <a:p>
            <a:pPr defTabSz="931723">
              <a:defRPr/>
            </a:pPr>
            <a:endParaRPr lang="en-US" b="0" baseline="0" dirty="0"/>
          </a:p>
        </p:txBody>
      </p:sp>
    </p:spTree>
    <p:extLst>
      <p:ext uri="{BB962C8B-B14F-4D97-AF65-F5344CB8AC3E}">
        <p14:creationId xmlns:p14="http://schemas.microsoft.com/office/powerpoint/2010/main" val="1917281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CC18655-D016-D145-A70E-0F6F8E9B9A7C}" type="datetime1">
              <a:rPr lang="en-US" smtClean="0"/>
              <a:t>2/26/2018</a:t>
            </a:fld>
            <a:endParaRPr lang="en-US" dirty="0"/>
          </a:p>
        </p:txBody>
      </p:sp>
      <p:sp>
        <p:nvSpPr>
          <p:cNvPr id="5" name="Slide Number Placeholder 4"/>
          <p:cNvSpPr>
            <a:spLocks noGrp="1"/>
          </p:cNvSpPr>
          <p:nvPr>
            <p:ph type="sldNum" sz="quarter" idx="11"/>
          </p:nvPr>
        </p:nvSpPr>
        <p:spPr/>
        <p:txBody>
          <a:bodyPr/>
          <a:lstStyle/>
          <a:p>
            <a:fld id="{21C9A526-2B11-9B45-BFD7-2AA1CDA54972}" type="slidenum">
              <a:rPr lang="en-US" smtClean="0"/>
              <a:t>23</a:t>
            </a:fld>
            <a:endParaRPr lang="en-US" dirty="0"/>
          </a:p>
        </p:txBody>
      </p:sp>
    </p:spTree>
    <p:extLst>
      <p:ext uri="{BB962C8B-B14F-4D97-AF65-F5344CB8AC3E}">
        <p14:creationId xmlns:p14="http://schemas.microsoft.com/office/powerpoint/2010/main" val="119333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1" dirty="0"/>
          </a:p>
        </p:txBody>
      </p:sp>
      <p:sp>
        <p:nvSpPr>
          <p:cNvPr id="4" name="Date Placeholder 3"/>
          <p:cNvSpPr>
            <a:spLocks noGrp="1"/>
          </p:cNvSpPr>
          <p:nvPr>
            <p:ph type="dt" idx="10"/>
          </p:nvPr>
        </p:nvSpPr>
        <p:spPr/>
        <p:txBody>
          <a:bodyPr/>
          <a:lstStyle/>
          <a:p>
            <a:fld id="{6CC18655-D016-D145-A70E-0F6F8E9B9A7C}" type="datetime1">
              <a:rPr lang="en-US" smtClean="0"/>
              <a:t>2/26/2018</a:t>
            </a:fld>
            <a:endParaRPr lang="en-US" dirty="0"/>
          </a:p>
        </p:txBody>
      </p:sp>
      <p:sp>
        <p:nvSpPr>
          <p:cNvPr id="5" name="Slide Number Placeholder 4"/>
          <p:cNvSpPr>
            <a:spLocks noGrp="1"/>
          </p:cNvSpPr>
          <p:nvPr>
            <p:ph type="sldNum" sz="quarter" idx="11"/>
          </p:nvPr>
        </p:nvSpPr>
        <p:spPr/>
        <p:txBody>
          <a:bodyPr/>
          <a:lstStyle/>
          <a:p>
            <a:fld id="{21C9A526-2B11-9B45-BFD7-2AA1CDA54972}" type="slidenum">
              <a:rPr lang="en-US" smtClean="0"/>
              <a:t>25</a:t>
            </a:fld>
            <a:endParaRPr lang="en-US" dirty="0"/>
          </a:p>
        </p:txBody>
      </p:sp>
    </p:spTree>
    <p:extLst>
      <p:ext uri="{BB962C8B-B14F-4D97-AF65-F5344CB8AC3E}">
        <p14:creationId xmlns:p14="http://schemas.microsoft.com/office/powerpoint/2010/main" val="4115373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1" dirty="0"/>
          </a:p>
        </p:txBody>
      </p:sp>
      <p:sp>
        <p:nvSpPr>
          <p:cNvPr id="4" name="Date Placeholder 3"/>
          <p:cNvSpPr>
            <a:spLocks noGrp="1"/>
          </p:cNvSpPr>
          <p:nvPr>
            <p:ph type="dt" idx="10"/>
          </p:nvPr>
        </p:nvSpPr>
        <p:spPr/>
        <p:txBody>
          <a:bodyPr/>
          <a:lstStyle/>
          <a:p>
            <a:fld id="{6CC18655-D016-D145-A70E-0F6F8E9B9A7C}" type="datetime1">
              <a:rPr lang="en-US" smtClean="0"/>
              <a:t>2/26/2018</a:t>
            </a:fld>
            <a:endParaRPr lang="en-US" dirty="0"/>
          </a:p>
        </p:txBody>
      </p:sp>
      <p:sp>
        <p:nvSpPr>
          <p:cNvPr id="5" name="Slide Number Placeholder 4"/>
          <p:cNvSpPr>
            <a:spLocks noGrp="1"/>
          </p:cNvSpPr>
          <p:nvPr>
            <p:ph type="sldNum" sz="quarter" idx="11"/>
          </p:nvPr>
        </p:nvSpPr>
        <p:spPr/>
        <p:txBody>
          <a:bodyPr/>
          <a:lstStyle/>
          <a:p>
            <a:fld id="{21C9A526-2B11-9B45-BFD7-2AA1CDA54972}" type="slidenum">
              <a:rPr lang="en-US" smtClean="0"/>
              <a:t>26</a:t>
            </a:fld>
            <a:endParaRPr lang="en-US" dirty="0"/>
          </a:p>
        </p:txBody>
      </p:sp>
    </p:spTree>
    <p:extLst>
      <p:ext uri="{BB962C8B-B14F-4D97-AF65-F5344CB8AC3E}">
        <p14:creationId xmlns:p14="http://schemas.microsoft.com/office/powerpoint/2010/main" val="117961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D97CFE-1757-4073-8902-4D06EDBE587F}" type="datetime1">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6C89F-A66A-4DDC-BBF5-CE103B1E19B3}" type="slidenum">
              <a:rPr lang="en-US" smtClean="0"/>
              <a:t>‹#›</a:t>
            </a:fld>
            <a:endParaRPr lang="en-US"/>
          </a:p>
        </p:txBody>
      </p:sp>
    </p:spTree>
    <p:extLst>
      <p:ext uri="{BB962C8B-B14F-4D97-AF65-F5344CB8AC3E}">
        <p14:creationId xmlns:p14="http://schemas.microsoft.com/office/powerpoint/2010/main" val="2802446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3486CC-8071-4E05-8AD0-19928CE43C32}" type="datetime1">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6C89F-A66A-4DDC-BBF5-CE103B1E19B3}" type="slidenum">
              <a:rPr lang="en-US" smtClean="0"/>
              <a:t>‹#›</a:t>
            </a:fld>
            <a:endParaRPr lang="en-US"/>
          </a:p>
        </p:txBody>
      </p:sp>
    </p:spTree>
    <p:extLst>
      <p:ext uri="{BB962C8B-B14F-4D97-AF65-F5344CB8AC3E}">
        <p14:creationId xmlns:p14="http://schemas.microsoft.com/office/powerpoint/2010/main" val="3537379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D563E-2536-4143-947D-071AB45494C0}" type="datetime1">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6C89F-A66A-4DDC-BBF5-CE103B1E19B3}" type="slidenum">
              <a:rPr lang="en-US" smtClean="0"/>
              <a:t>‹#›</a:t>
            </a:fld>
            <a:endParaRPr lang="en-US"/>
          </a:p>
        </p:txBody>
      </p:sp>
    </p:spTree>
    <p:extLst>
      <p:ext uri="{BB962C8B-B14F-4D97-AF65-F5344CB8AC3E}">
        <p14:creationId xmlns:p14="http://schemas.microsoft.com/office/powerpoint/2010/main" val="2811857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5000"/>
              </a:lnSpc>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423136" y="1529221"/>
            <a:ext cx="11338057" cy="4279005"/>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hasCustomPrompt="1"/>
          </p:nvPr>
        </p:nvSpPr>
        <p:spPr>
          <a:xfrm>
            <a:off x="419099" y="747521"/>
            <a:ext cx="1082987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413088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6DA94B-B3F4-4EAF-8C39-F2FC3D0C0198}" type="datetime1">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6C89F-A66A-4DDC-BBF5-CE103B1E19B3}" type="slidenum">
              <a:rPr lang="en-US" smtClean="0"/>
              <a:t>‹#›</a:t>
            </a:fld>
            <a:endParaRPr lang="en-US"/>
          </a:p>
        </p:txBody>
      </p:sp>
    </p:spTree>
    <p:extLst>
      <p:ext uri="{BB962C8B-B14F-4D97-AF65-F5344CB8AC3E}">
        <p14:creationId xmlns:p14="http://schemas.microsoft.com/office/powerpoint/2010/main" val="105382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7329A2-E366-49C8-A711-6FA3E78007FC}" type="datetime1">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6C89F-A66A-4DDC-BBF5-CE103B1E19B3}" type="slidenum">
              <a:rPr lang="en-US" smtClean="0"/>
              <a:t>‹#›</a:t>
            </a:fld>
            <a:endParaRPr lang="en-US"/>
          </a:p>
        </p:txBody>
      </p:sp>
    </p:spTree>
    <p:extLst>
      <p:ext uri="{BB962C8B-B14F-4D97-AF65-F5344CB8AC3E}">
        <p14:creationId xmlns:p14="http://schemas.microsoft.com/office/powerpoint/2010/main" val="1274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5D0861-6A35-465C-8131-A6DF29200D59}" type="datetime1">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6C89F-A66A-4DDC-BBF5-CE103B1E19B3}" type="slidenum">
              <a:rPr lang="en-US" smtClean="0"/>
              <a:t>‹#›</a:t>
            </a:fld>
            <a:endParaRPr lang="en-US"/>
          </a:p>
        </p:txBody>
      </p:sp>
    </p:spTree>
    <p:extLst>
      <p:ext uri="{BB962C8B-B14F-4D97-AF65-F5344CB8AC3E}">
        <p14:creationId xmlns:p14="http://schemas.microsoft.com/office/powerpoint/2010/main" val="243462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4A8C19-937A-4F80-9065-567820087D86}" type="datetime1">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6C89F-A66A-4DDC-BBF5-CE103B1E19B3}" type="slidenum">
              <a:rPr lang="en-US" smtClean="0"/>
              <a:t>‹#›</a:t>
            </a:fld>
            <a:endParaRPr lang="en-US"/>
          </a:p>
        </p:txBody>
      </p:sp>
    </p:spTree>
    <p:extLst>
      <p:ext uri="{BB962C8B-B14F-4D97-AF65-F5344CB8AC3E}">
        <p14:creationId xmlns:p14="http://schemas.microsoft.com/office/powerpoint/2010/main" val="3284323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8BF691-A41D-478E-8B21-04F0933CF6AE}" type="datetime1">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6C89F-A66A-4DDC-BBF5-CE103B1E19B3}" type="slidenum">
              <a:rPr lang="en-US" smtClean="0"/>
              <a:t>‹#›</a:t>
            </a:fld>
            <a:endParaRPr lang="en-US"/>
          </a:p>
        </p:txBody>
      </p:sp>
    </p:spTree>
    <p:extLst>
      <p:ext uri="{BB962C8B-B14F-4D97-AF65-F5344CB8AC3E}">
        <p14:creationId xmlns:p14="http://schemas.microsoft.com/office/powerpoint/2010/main" val="990445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9DD52-BFB5-43B7-B6E4-7B7520B7311B}" type="datetime1">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6C89F-A66A-4DDC-BBF5-CE103B1E19B3}" type="slidenum">
              <a:rPr lang="en-US" smtClean="0"/>
              <a:t>‹#›</a:t>
            </a:fld>
            <a:endParaRPr lang="en-US"/>
          </a:p>
        </p:txBody>
      </p:sp>
    </p:spTree>
    <p:extLst>
      <p:ext uri="{BB962C8B-B14F-4D97-AF65-F5344CB8AC3E}">
        <p14:creationId xmlns:p14="http://schemas.microsoft.com/office/powerpoint/2010/main" val="176418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02C77A-E7B2-49FC-ACBC-BD25CECF44A3}" type="datetime1">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6C89F-A66A-4DDC-BBF5-CE103B1E19B3}" type="slidenum">
              <a:rPr lang="en-US" smtClean="0"/>
              <a:t>‹#›</a:t>
            </a:fld>
            <a:endParaRPr lang="en-US"/>
          </a:p>
        </p:txBody>
      </p:sp>
    </p:spTree>
    <p:extLst>
      <p:ext uri="{BB962C8B-B14F-4D97-AF65-F5344CB8AC3E}">
        <p14:creationId xmlns:p14="http://schemas.microsoft.com/office/powerpoint/2010/main" val="414147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3D1E8D-79CE-4779-9FE5-364DBB58E5C3}" type="datetime1">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6C89F-A66A-4DDC-BBF5-CE103B1E19B3}" type="slidenum">
              <a:rPr lang="en-US" smtClean="0"/>
              <a:t>‹#›</a:t>
            </a:fld>
            <a:endParaRPr lang="en-US"/>
          </a:p>
        </p:txBody>
      </p:sp>
    </p:spTree>
    <p:extLst>
      <p:ext uri="{BB962C8B-B14F-4D97-AF65-F5344CB8AC3E}">
        <p14:creationId xmlns:p14="http://schemas.microsoft.com/office/powerpoint/2010/main" val="277449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92BFF-32F6-4022-95FB-A821A30913F4}" type="datetime1">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6EE54-D9A4-4ED5-AAFA-FAFF5821F613}" type="slidenum">
              <a:rPr lang="en-US" smtClean="0"/>
              <a:pPr/>
              <a:t>‹#›</a:t>
            </a:fld>
            <a:endParaRPr lang="en-US" dirty="0"/>
          </a:p>
        </p:txBody>
      </p:sp>
    </p:spTree>
    <p:extLst>
      <p:ext uri="{BB962C8B-B14F-4D97-AF65-F5344CB8AC3E}">
        <p14:creationId xmlns:p14="http://schemas.microsoft.com/office/powerpoint/2010/main" val="1801798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8.jpeg"/><Relationship Id="rId4" Type="http://schemas.openxmlformats.org/officeDocument/2006/relationships/tags" Target="../tags/tag4.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8.jpeg"/><Relationship Id="rId5" Type="http://schemas.openxmlformats.org/officeDocument/2006/relationships/tags" Target="../tags/tag12.xml"/><Relationship Id="rId10" Type="http://schemas.openxmlformats.org/officeDocument/2006/relationships/image" Target="../media/image7.png"/><Relationship Id="rId4" Type="http://schemas.openxmlformats.org/officeDocument/2006/relationships/tags" Target="../tags/tag11.xml"/><Relationship Id="rId9"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8.jpe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7.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10.emf"/><Relationship Id="rId5" Type="http://schemas.openxmlformats.org/officeDocument/2006/relationships/tags" Target="../tags/tag20.xml"/><Relationship Id="rId10" Type="http://schemas.openxmlformats.org/officeDocument/2006/relationships/image" Target="../media/image9.png"/><Relationship Id="rId4" Type="http://schemas.openxmlformats.org/officeDocument/2006/relationships/tags" Target="../tags/tag19.xml"/><Relationship Id="rId9"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8.jpeg"/><Relationship Id="rId5" Type="http://schemas.openxmlformats.org/officeDocument/2006/relationships/tags" Target="../tags/tag28.xml"/><Relationship Id="rId10" Type="http://schemas.openxmlformats.org/officeDocument/2006/relationships/image" Target="../media/image7.png"/><Relationship Id="rId4" Type="http://schemas.openxmlformats.org/officeDocument/2006/relationships/tags" Target="../tags/tag27.xm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8.jpeg"/><Relationship Id="rId5" Type="http://schemas.openxmlformats.org/officeDocument/2006/relationships/tags" Target="../tags/tag35.xml"/><Relationship Id="rId10" Type="http://schemas.openxmlformats.org/officeDocument/2006/relationships/image" Target="../media/image7.png"/><Relationship Id="rId4" Type="http://schemas.openxmlformats.org/officeDocument/2006/relationships/tags" Target="../tags/tag34.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image" Target="../media/image8.jpeg"/><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image" Target="../media/image7.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14.emf"/><Relationship Id="rId5" Type="http://schemas.openxmlformats.org/officeDocument/2006/relationships/tags" Target="../tags/tag42.xml"/><Relationship Id="rId10" Type="http://schemas.openxmlformats.org/officeDocument/2006/relationships/image" Target="../media/image13.emf"/><Relationship Id="rId4" Type="http://schemas.openxmlformats.org/officeDocument/2006/relationships/tags" Target="../tags/tag41.xml"/><Relationship Id="rId9"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Deferred Maintenance</a:t>
            </a:r>
          </a:p>
        </p:txBody>
      </p:sp>
      <p:sp>
        <p:nvSpPr>
          <p:cNvPr id="3" name="Subtitle 2"/>
          <p:cNvSpPr>
            <a:spLocks noGrp="1"/>
          </p:cNvSpPr>
          <p:nvPr>
            <p:ph type="subTitle" idx="1"/>
          </p:nvPr>
        </p:nvSpPr>
        <p:spPr/>
        <p:txBody>
          <a:bodyPr>
            <a:normAutofit lnSpcReduction="10000"/>
          </a:bodyPr>
          <a:lstStyle/>
          <a:p>
            <a:r>
              <a:rPr lang="en-US" dirty="0"/>
              <a:t>Is it the next pension crisis?</a:t>
            </a:r>
          </a:p>
          <a:p>
            <a:endParaRPr lang="en-US" dirty="0"/>
          </a:p>
          <a:p>
            <a:r>
              <a:rPr lang="en-US" dirty="0"/>
              <a:t>P3C</a:t>
            </a:r>
          </a:p>
          <a:p>
            <a:r>
              <a:rPr lang="en-US" dirty="0"/>
              <a:t>February 27, 2018</a:t>
            </a:r>
          </a:p>
        </p:txBody>
      </p:sp>
    </p:spTree>
    <p:extLst>
      <p:ext uri="{BB962C8B-B14F-4D97-AF65-F5344CB8AC3E}">
        <p14:creationId xmlns:p14="http://schemas.microsoft.com/office/powerpoint/2010/main" val="4026056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DC OP3</a:t>
            </a:r>
          </a:p>
        </p:txBody>
      </p:sp>
      <p:sp>
        <p:nvSpPr>
          <p:cNvPr id="4" name="Text Placeholder 3"/>
          <p:cNvSpPr>
            <a:spLocks noGrp="1"/>
          </p:cNvSpPr>
          <p:nvPr>
            <p:ph type="body" idx="1"/>
          </p:nvPr>
        </p:nvSpPr>
        <p:spPr/>
        <p:txBody>
          <a:bodyPr/>
          <a:lstStyle/>
          <a:p>
            <a:r>
              <a:rPr lang="en-US" dirty="0"/>
              <a:t>Judah Gluckman, Deputy Director and Counsel</a:t>
            </a:r>
          </a:p>
        </p:txBody>
      </p:sp>
      <p:sp>
        <p:nvSpPr>
          <p:cNvPr id="5" name="Slide Number Placeholder 4"/>
          <p:cNvSpPr>
            <a:spLocks noGrp="1"/>
          </p:cNvSpPr>
          <p:nvPr>
            <p:ph type="sldNum" sz="quarter" idx="12"/>
          </p:nvPr>
        </p:nvSpPr>
        <p:spPr/>
        <p:txBody>
          <a:bodyPr/>
          <a:lstStyle/>
          <a:p>
            <a:fld id="{F956C89F-A66A-4DDC-BBF5-CE103B1E19B3}" type="slidenum">
              <a:rPr lang="en-US" smtClean="0"/>
              <a:t>10</a:t>
            </a:fld>
            <a:endParaRPr lang="en-US"/>
          </a:p>
        </p:txBody>
      </p:sp>
      <p:grpSp>
        <p:nvGrpSpPr>
          <p:cNvPr id="29" name="Group 28"/>
          <p:cNvGrpSpPr/>
          <p:nvPr>
            <p:custDataLst>
              <p:tags r:id="rId1"/>
            </p:custDataLst>
          </p:nvPr>
        </p:nvGrpSpPr>
        <p:grpSpPr>
          <a:xfrm>
            <a:off x="2654954" y="364961"/>
            <a:ext cx="9145588" cy="6317947"/>
            <a:chOff x="2654954" y="364961"/>
            <a:chExt cx="9145588" cy="6317947"/>
          </a:xfrm>
        </p:grpSpPr>
        <p:sp>
          <p:nvSpPr>
            <p:cNvPr id="30" name="Rectangle 29"/>
            <p:cNvSpPr>
              <a:spLocks noChangeArrowheads="1"/>
            </p:cNvSpPr>
            <p:nvPr>
              <p:custDataLst>
                <p:tags r:id="rId4"/>
              </p:custDataLst>
            </p:nvPr>
          </p:nvSpPr>
          <p:spPr bwMode="auto">
            <a:xfrm>
              <a:off x="5169554" y="364961"/>
              <a:ext cx="6629400" cy="217808"/>
            </a:xfrm>
            <a:prstGeom prst="rect">
              <a:avLst/>
            </a:prstGeom>
            <a:solidFill>
              <a:schemeClr val="tx2"/>
            </a:solidFill>
            <a:ln w="9525">
              <a:solidFill>
                <a:srgbClr val="000066"/>
              </a:solidFill>
              <a:miter lim="800000"/>
              <a:headEnd/>
              <a:tailEnd/>
            </a:ln>
            <a:effectLst/>
          </p:spPr>
          <p:txBody>
            <a:bodyPr wrap="none" anchor="ctr"/>
            <a:lstStyle/>
            <a:p>
              <a:pPr eaLnBrk="0" hangingPunct="0">
                <a:defRPr/>
              </a:pPr>
              <a:endParaRPr lang="en-US" dirty="0">
                <a:latin typeface="Arial" pitchFamily="34" charset="0"/>
              </a:endParaRPr>
            </a:p>
          </p:txBody>
        </p:sp>
        <p:sp>
          <p:nvSpPr>
            <p:cNvPr id="31" name="Line 30"/>
            <p:cNvSpPr>
              <a:spLocks noChangeShapeType="1"/>
            </p:cNvSpPr>
            <p:nvPr>
              <p:custDataLst>
                <p:tags r:id="rId5"/>
              </p:custDataLst>
            </p:nvPr>
          </p:nvSpPr>
          <p:spPr bwMode="auto">
            <a:xfrm>
              <a:off x="11798954" y="364961"/>
              <a:ext cx="1588" cy="6316434"/>
            </a:xfrm>
            <a:prstGeom prst="line">
              <a:avLst/>
            </a:prstGeom>
            <a:noFill/>
            <a:ln w="12700">
              <a:solidFill>
                <a:srgbClr val="000066"/>
              </a:solidFill>
              <a:round/>
              <a:headEnd/>
              <a:tailEnd/>
            </a:ln>
            <a:effectLst/>
          </p:spPr>
          <p:txBody>
            <a:bodyPr wrap="none" anchor="ctr"/>
            <a:lstStyle/>
            <a:p>
              <a:pPr eaLnBrk="0" hangingPunct="0">
                <a:defRPr/>
              </a:pPr>
              <a:endParaRPr lang="en-US" dirty="0">
                <a:latin typeface="Arial" pitchFamily="34" charset="0"/>
              </a:endParaRPr>
            </a:p>
          </p:txBody>
        </p:sp>
        <p:sp>
          <p:nvSpPr>
            <p:cNvPr id="32" name="Rectangle 31"/>
            <p:cNvSpPr>
              <a:spLocks noChangeArrowheads="1"/>
            </p:cNvSpPr>
            <p:nvPr>
              <p:custDataLst>
                <p:tags r:id="rId6"/>
              </p:custDataLst>
            </p:nvPr>
          </p:nvSpPr>
          <p:spPr bwMode="auto">
            <a:xfrm>
              <a:off x="2654954" y="6536190"/>
              <a:ext cx="2514600" cy="145205"/>
            </a:xfrm>
            <a:prstGeom prst="rect">
              <a:avLst/>
            </a:prstGeom>
            <a:solidFill>
              <a:schemeClr val="tx2"/>
            </a:solidFill>
            <a:ln w="9525">
              <a:solidFill>
                <a:srgbClr val="000066"/>
              </a:solidFill>
              <a:miter lim="800000"/>
              <a:headEnd/>
              <a:tailEnd/>
            </a:ln>
            <a:effectLst/>
          </p:spPr>
          <p:txBody>
            <a:bodyPr wrap="none" anchor="ctr"/>
            <a:lstStyle/>
            <a:p>
              <a:pPr eaLnBrk="0" hangingPunct="0">
                <a:defRPr/>
              </a:pPr>
              <a:endParaRPr lang="en-US" dirty="0">
                <a:latin typeface="Arial" pitchFamily="34" charset="0"/>
              </a:endParaRPr>
            </a:p>
          </p:txBody>
        </p:sp>
        <p:sp>
          <p:nvSpPr>
            <p:cNvPr id="33" name="Line 32"/>
            <p:cNvSpPr>
              <a:spLocks noChangeShapeType="1"/>
            </p:cNvSpPr>
            <p:nvPr>
              <p:custDataLst>
                <p:tags r:id="rId7"/>
              </p:custDataLst>
            </p:nvPr>
          </p:nvSpPr>
          <p:spPr bwMode="auto">
            <a:xfrm flipH="1">
              <a:off x="2654954" y="6681395"/>
              <a:ext cx="9144000" cy="1513"/>
            </a:xfrm>
            <a:prstGeom prst="line">
              <a:avLst/>
            </a:prstGeom>
            <a:noFill/>
            <a:ln w="12700">
              <a:solidFill>
                <a:srgbClr val="000066"/>
              </a:solidFill>
              <a:round/>
              <a:headEnd/>
              <a:tailEnd/>
            </a:ln>
            <a:effectLst/>
          </p:spPr>
          <p:txBody>
            <a:bodyPr wrap="none" anchor="ctr"/>
            <a:lstStyle/>
            <a:p>
              <a:pPr eaLnBrk="0" hangingPunct="0">
                <a:defRPr/>
              </a:pPr>
              <a:endParaRPr lang="en-US" dirty="0">
                <a:latin typeface="Arial" pitchFamily="34" charset="0"/>
              </a:endParaRPr>
            </a:p>
          </p:txBody>
        </p:sp>
      </p:grpSp>
      <p:grpSp>
        <p:nvGrpSpPr>
          <p:cNvPr id="34" name="Group 33"/>
          <p:cNvGrpSpPr>
            <a:grpSpLocks/>
          </p:cNvGrpSpPr>
          <p:nvPr>
            <p:custDataLst>
              <p:tags r:id="rId2"/>
            </p:custDataLst>
          </p:nvPr>
        </p:nvGrpSpPr>
        <p:grpSpPr bwMode="auto">
          <a:xfrm>
            <a:off x="360948" y="1407699"/>
            <a:ext cx="8915400" cy="346075"/>
            <a:chOff x="287" y="1003"/>
            <a:chExt cx="5615" cy="217"/>
          </a:xfrm>
        </p:grpSpPr>
        <p:sp>
          <p:nvSpPr>
            <p:cNvPr id="35" name="Text Box 34"/>
            <p:cNvSpPr txBox="1">
              <a:spLocks noChangeArrowheads="1"/>
            </p:cNvSpPr>
            <p:nvPr>
              <p:custDataLst>
                <p:tags r:id="rId3"/>
              </p:custDataLst>
            </p:nvPr>
          </p:nvSpPr>
          <p:spPr bwMode="auto">
            <a:xfrm>
              <a:off x="431" y="1003"/>
              <a:ext cx="5471" cy="190"/>
            </a:xfrm>
            <a:prstGeom prst="rect">
              <a:avLst/>
            </a:prstGeom>
            <a:noFill/>
            <a:ln w="9525">
              <a:noFill/>
              <a:miter lim="800000"/>
              <a:headEnd/>
              <a:tailEnd/>
            </a:ln>
            <a:effectLst/>
          </p:spPr>
          <p:txBody>
            <a:bodyPr lIns="0" tIns="50789" rIns="0" bIns="0">
              <a:spAutoFit/>
            </a:bodyPr>
            <a:lstStyle/>
            <a:p>
              <a:pPr>
                <a:defRPr/>
              </a:pPr>
              <a:endParaRPr lang="en-US" altLang="en-US" b="1" dirty="0">
                <a:solidFill>
                  <a:srgbClr val="001C5C"/>
                </a:solidFill>
                <a:latin typeface="Arial" pitchFamily="34" charset="0"/>
                <a:ea typeface="ＭＳ Ｐゴシック" pitchFamily="34" charset="-128"/>
              </a:endParaRPr>
            </a:p>
          </p:txBody>
        </p:sp>
        <p:sp>
          <p:nvSpPr>
            <p:cNvPr id="36" name="Line 35"/>
            <p:cNvSpPr>
              <a:spLocks noChangeShapeType="1"/>
            </p:cNvSpPr>
            <p:nvPr/>
          </p:nvSpPr>
          <p:spPr bwMode="auto">
            <a:xfrm>
              <a:off x="287" y="1008"/>
              <a:ext cx="5615" cy="1"/>
            </a:xfrm>
            <a:prstGeom prst="line">
              <a:avLst/>
            </a:prstGeom>
            <a:noFill/>
            <a:ln w="12700">
              <a:solidFill>
                <a:srgbClr val="000080"/>
              </a:solidFill>
              <a:round/>
              <a:headEnd/>
              <a:tailEnd/>
            </a:ln>
            <a:effectLst/>
          </p:spPr>
          <p:txBody>
            <a:bodyPr wrap="none" anchor="ctr"/>
            <a:lstStyle/>
            <a:p>
              <a:pPr eaLnBrk="0" hangingPunct="0">
                <a:defRPr/>
              </a:pPr>
              <a:endParaRPr lang="en-US" dirty="0">
                <a:latin typeface="Arial" pitchFamily="34" charset="0"/>
              </a:endParaRPr>
            </a:p>
          </p:txBody>
        </p:sp>
        <p:sp>
          <p:nvSpPr>
            <p:cNvPr id="37" name="Rectangle 36"/>
            <p:cNvSpPr>
              <a:spLocks noChangeArrowheads="1"/>
            </p:cNvSpPr>
            <p:nvPr/>
          </p:nvSpPr>
          <p:spPr bwMode="auto">
            <a:xfrm>
              <a:off x="287" y="1008"/>
              <a:ext cx="54" cy="212"/>
            </a:xfrm>
            <a:prstGeom prst="rect">
              <a:avLst/>
            </a:prstGeom>
            <a:solidFill>
              <a:srgbClr val="001C5C"/>
            </a:solidFill>
            <a:ln w="9525">
              <a:noFill/>
              <a:miter lim="800000"/>
              <a:headEnd/>
              <a:tailEnd/>
            </a:ln>
            <a:effectLst/>
          </p:spPr>
          <p:txBody>
            <a:bodyPr wrap="none" lIns="91418" tIns="45710" rIns="91418" bIns="45710" anchor="ctr"/>
            <a:lstStyle/>
            <a:p>
              <a:pPr algn="ctr">
                <a:defRPr/>
              </a:pPr>
              <a:endParaRPr lang="en-GB" sz="1800" b="1" dirty="0">
                <a:solidFill>
                  <a:schemeClr val="tx2"/>
                </a:solidFill>
                <a:latin typeface="Book Antiqua" pitchFamily="18" charset="0"/>
              </a:endParaRPr>
            </a:p>
          </p:txBody>
        </p:sp>
      </p:grpSp>
      <p:pic>
        <p:nvPicPr>
          <p:cNvPr id="40" name="Picture 2"/>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9031" t="3012" r="8044" b="7922"/>
          <a:stretch/>
        </p:blipFill>
        <p:spPr bwMode="auto">
          <a:xfrm>
            <a:off x="506262" y="520668"/>
            <a:ext cx="3617645" cy="300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 name="Group 40"/>
          <p:cNvGrpSpPr/>
          <p:nvPr/>
        </p:nvGrpSpPr>
        <p:grpSpPr>
          <a:xfrm>
            <a:off x="9276348" y="5875341"/>
            <a:ext cx="2463032" cy="660849"/>
            <a:chOff x="6585275" y="184551"/>
            <a:chExt cx="2463032" cy="660849"/>
          </a:xfrm>
        </p:grpSpPr>
        <p:pic>
          <p:nvPicPr>
            <p:cNvPr id="42" name="Picture 2" descr="C:\Users\giulia.he\OP3 working files\OP3 Templates\MMB_branding.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77853" y="190605"/>
              <a:ext cx="2277876" cy="65479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userDrawn="1"/>
          </p:nvSpPr>
          <p:spPr>
            <a:xfrm>
              <a:off x="8955729" y="190605"/>
              <a:ext cx="92578" cy="654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6585275" y="184551"/>
              <a:ext cx="92578" cy="654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29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7"/>
          <p:cNvSpPr>
            <a:spLocks noChangeArrowheads="1"/>
          </p:cNvSpPr>
          <p:nvPr>
            <p:custDataLst>
              <p:tags r:id="rId1"/>
            </p:custDataLst>
          </p:nvPr>
        </p:nvSpPr>
        <p:spPr bwMode="gray">
          <a:xfrm>
            <a:off x="11226031" y="6575052"/>
            <a:ext cx="411788" cy="215713"/>
          </a:xfrm>
          <a:prstGeom prst="rect">
            <a:avLst/>
          </a:prstGeom>
          <a:noFill/>
          <a:ln w="12700">
            <a:noFill/>
            <a:miter lim="800000"/>
            <a:headEnd/>
            <a:tailEnd/>
          </a:ln>
        </p:spPr>
        <p:txBody>
          <a:bodyPr wrap="none"/>
          <a:lstStyle/>
          <a:p>
            <a:pPr algn="r" eaLnBrk="0" hangingPunct="0"/>
            <a:endParaRPr lang="en-US" sz="1000" b="1" dirty="0"/>
          </a:p>
        </p:txBody>
      </p:sp>
      <p:sp>
        <p:nvSpPr>
          <p:cNvPr id="36" name="TextBox 35"/>
          <p:cNvSpPr txBox="1"/>
          <p:nvPr/>
        </p:nvSpPr>
        <p:spPr>
          <a:xfrm>
            <a:off x="2493818" y="777807"/>
            <a:ext cx="10714182" cy="523220"/>
          </a:xfrm>
          <a:prstGeom prst="rect">
            <a:avLst/>
          </a:prstGeom>
          <a:noFill/>
        </p:spPr>
        <p:txBody>
          <a:bodyPr wrap="square" rtlCol="0">
            <a:spAutoFit/>
          </a:bodyPr>
          <a:lstStyle/>
          <a:p>
            <a:r>
              <a:rPr lang="en-US" sz="2800" b="1" dirty="0">
                <a:latin typeface="Calibri" panose="020F0502020204030204" pitchFamily="34" charset="0"/>
              </a:rPr>
              <a:t>Critical Questions for Quality Infrastructure</a:t>
            </a:r>
          </a:p>
        </p:txBody>
      </p:sp>
      <p:sp>
        <p:nvSpPr>
          <p:cNvPr id="18" name="Slide Number Placeholder 5"/>
          <p:cNvSpPr>
            <a:spLocks noGrp="1"/>
          </p:cNvSpPr>
          <p:nvPr>
            <p:ph type="sldNum" sz="quarter" idx="10"/>
          </p:nvPr>
        </p:nvSpPr>
        <p:spPr/>
        <p:txBody>
          <a:bodyPr/>
          <a:lstStyle/>
          <a:p>
            <a:pPr>
              <a:defRPr/>
            </a:pPr>
            <a:fld id="{0E769357-EEF9-4F9A-A151-6E6700B8F8D1}" type="slidenum">
              <a:rPr lang="en-US" smtClean="0">
                <a:solidFill>
                  <a:srgbClr val="000000"/>
                </a:solidFill>
              </a:rPr>
              <a:pPr>
                <a:defRPr/>
              </a:pPr>
              <a:t>11</a:t>
            </a:fld>
            <a:endParaRPr lang="en-US" dirty="0">
              <a:solidFill>
                <a:srgbClr val="000000"/>
              </a:solidFill>
            </a:endParaRPr>
          </a:p>
        </p:txBody>
      </p:sp>
      <p:sp>
        <p:nvSpPr>
          <p:cNvPr id="19" name="Content Placeholder 2"/>
          <p:cNvSpPr txBox="1">
            <a:spLocks/>
          </p:cNvSpPr>
          <p:nvPr/>
        </p:nvSpPr>
        <p:spPr>
          <a:xfrm>
            <a:off x="696576" y="1787019"/>
            <a:ext cx="10529455" cy="3832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spcAft>
                <a:spcPts val="2000"/>
              </a:spcAft>
              <a:buFont typeface="+mj-lt"/>
              <a:buAutoNum type="arabicPeriod"/>
            </a:pPr>
            <a:r>
              <a:rPr lang="en-US" sz="2400" b="1" dirty="0">
                <a:latin typeface="Arial" panose="020B0604020202020204" pitchFamily="34" charset="0"/>
                <a:cs typeface="Arial" panose="020B0604020202020204" pitchFamily="34" charset="0"/>
              </a:rPr>
              <a:t>What assets do I have that I need to maintain?</a:t>
            </a:r>
          </a:p>
          <a:p>
            <a:pPr lvl="1">
              <a:spcBef>
                <a:spcPts val="0"/>
              </a:spcBef>
              <a:spcAft>
                <a:spcPts val="2000"/>
              </a:spcAft>
              <a:buFont typeface="Wingdings" panose="05000000000000000000" pitchFamily="2" charset="2"/>
              <a:buChar char="ü"/>
            </a:pPr>
            <a:r>
              <a:rPr lang="en-US" sz="1800" dirty="0">
                <a:latin typeface="Arial" panose="020B0604020202020204" pitchFamily="34" charset="0"/>
                <a:cs typeface="Arial" panose="020B0604020202020204" pitchFamily="34" charset="0"/>
              </a:rPr>
              <a:t>Comprehensive asset inventory (or registry)</a:t>
            </a:r>
          </a:p>
          <a:p>
            <a:pPr marL="457200" indent="-457200">
              <a:spcBef>
                <a:spcPts val="0"/>
              </a:spcBef>
              <a:spcAft>
                <a:spcPts val="2000"/>
              </a:spcAft>
              <a:buFont typeface="+mj-lt"/>
              <a:buAutoNum type="arabicPeriod"/>
            </a:pPr>
            <a:r>
              <a:rPr lang="en-US" sz="2400" b="1" dirty="0">
                <a:latin typeface="Arial" panose="020B0604020202020204" pitchFamily="34" charset="0"/>
                <a:cs typeface="Arial" panose="020B0604020202020204" pitchFamily="34" charset="0"/>
              </a:rPr>
              <a:t>What is the quality of the assets I have?</a:t>
            </a:r>
          </a:p>
          <a:p>
            <a:pPr lvl="1">
              <a:spcBef>
                <a:spcPts val="0"/>
              </a:spcBef>
              <a:spcAft>
                <a:spcPts val="2000"/>
              </a:spcAft>
              <a:buFont typeface="Wingdings" panose="05000000000000000000" pitchFamily="2" charset="2"/>
              <a:buChar char="ü"/>
            </a:pPr>
            <a:r>
              <a:rPr lang="en-US" sz="1800" dirty="0">
                <a:latin typeface="Arial" panose="020B0604020202020204" pitchFamily="34" charset="0"/>
                <a:cs typeface="Arial" panose="020B0604020202020204" pitchFamily="34" charset="0"/>
              </a:rPr>
              <a:t>Facility/asset condition assessments</a:t>
            </a:r>
          </a:p>
          <a:p>
            <a:pPr marL="457200" indent="-457200">
              <a:spcBef>
                <a:spcPts val="0"/>
              </a:spcBef>
              <a:spcAft>
                <a:spcPts val="2000"/>
              </a:spcAft>
              <a:buFont typeface="+mj-lt"/>
              <a:buAutoNum type="arabicPeriod"/>
            </a:pPr>
            <a:r>
              <a:rPr lang="en-US" sz="2400" b="1" dirty="0">
                <a:latin typeface="Arial" panose="020B0604020202020204" pitchFamily="34" charset="0"/>
                <a:cs typeface="Arial" panose="020B0604020202020204" pitchFamily="34" charset="0"/>
              </a:rPr>
              <a:t>How will I prioritize my capital needs?</a:t>
            </a:r>
          </a:p>
          <a:p>
            <a:pPr lvl="1">
              <a:spcBef>
                <a:spcPts val="0"/>
              </a:spcBef>
              <a:spcAft>
                <a:spcPts val="2000"/>
              </a:spcAft>
              <a:buFont typeface="Wingdings" panose="05000000000000000000" pitchFamily="2" charset="2"/>
              <a:buChar char="ü"/>
            </a:pPr>
            <a:r>
              <a:rPr lang="en-US" sz="1800" dirty="0">
                <a:latin typeface="Arial" panose="020B0604020202020204" pitchFamily="34" charset="0"/>
                <a:cs typeface="Arial" panose="020B0604020202020204" pitchFamily="34" charset="0"/>
              </a:rPr>
              <a:t>Develop system to evaluate, rank and prioritize asset maintenance</a:t>
            </a:r>
          </a:p>
          <a:p>
            <a:pPr marL="457200" indent="-457200">
              <a:spcBef>
                <a:spcPts val="0"/>
              </a:spcBef>
              <a:spcAft>
                <a:spcPts val="2000"/>
              </a:spcAft>
              <a:buFont typeface="+mj-lt"/>
              <a:buAutoNum type="arabicPeriod"/>
            </a:pPr>
            <a:r>
              <a:rPr lang="en-US" sz="2400" b="1" dirty="0">
                <a:latin typeface="Arial" panose="020B0604020202020204" pitchFamily="34" charset="0"/>
                <a:cs typeface="Arial" panose="020B0604020202020204" pitchFamily="34" charset="0"/>
              </a:rPr>
              <a:t>How much funding do I have to address capital needs and  asset maintenance?</a:t>
            </a:r>
          </a:p>
          <a:p>
            <a:pPr lvl="1">
              <a:spcBef>
                <a:spcPts val="0"/>
              </a:spcBef>
              <a:spcAft>
                <a:spcPts val="2000"/>
              </a:spcAft>
              <a:buFont typeface="Wingdings" panose="05000000000000000000" pitchFamily="2" charset="2"/>
              <a:buChar char="ü"/>
            </a:pPr>
            <a:r>
              <a:rPr lang="en-US" sz="1800" dirty="0">
                <a:latin typeface="Arial" panose="020B0604020202020204" pitchFamily="34" charset="0"/>
                <a:cs typeface="Arial" panose="020B0604020202020204" pitchFamily="34" charset="0"/>
              </a:rPr>
              <a:t>Debt outstanding, debt limits, </a:t>
            </a:r>
            <a:r>
              <a:rPr lang="en-US" sz="1800" dirty="0" err="1">
                <a:latin typeface="Arial" panose="020B0604020202020204" pitchFamily="34" charset="0"/>
                <a:cs typeface="Arial" panose="020B0604020202020204" pitchFamily="34" charset="0"/>
              </a:rPr>
              <a:t>paygo</a:t>
            </a:r>
            <a:r>
              <a:rPr lang="en-US" sz="1800" dirty="0">
                <a:latin typeface="Arial" panose="020B0604020202020204" pitchFamily="34" charset="0"/>
                <a:cs typeface="Arial" panose="020B0604020202020204" pitchFamily="34" charset="0"/>
              </a:rPr>
              <a:t>, federal and other sources of funding</a:t>
            </a:r>
          </a:p>
        </p:txBody>
      </p:sp>
      <p:grpSp>
        <p:nvGrpSpPr>
          <p:cNvPr id="2" name="Group 1"/>
          <p:cNvGrpSpPr/>
          <p:nvPr>
            <p:custDataLst>
              <p:tags r:id="rId2"/>
            </p:custDataLst>
          </p:nvPr>
        </p:nvGrpSpPr>
        <p:grpSpPr>
          <a:xfrm>
            <a:off x="2654954" y="364961"/>
            <a:ext cx="9145588" cy="6317947"/>
            <a:chOff x="2654954" y="364961"/>
            <a:chExt cx="9145588" cy="6317947"/>
          </a:xfrm>
        </p:grpSpPr>
        <p:sp>
          <p:nvSpPr>
            <p:cNvPr id="27" name="Rectangle 29"/>
            <p:cNvSpPr>
              <a:spLocks noChangeArrowheads="1"/>
            </p:cNvSpPr>
            <p:nvPr>
              <p:custDataLst>
                <p:tags r:id="rId5"/>
              </p:custDataLst>
            </p:nvPr>
          </p:nvSpPr>
          <p:spPr bwMode="auto">
            <a:xfrm>
              <a:off x="5169554" y="364961"/>
              <a:ext cx="6629400" cy="217808"/>
            </a:xfrm>
            <a:prstGeom prst="rect">
              <a:avLst/>
            </a:prstGeom>
            <a:solidFill>
              <a:schemeClr val="tx2"/>
            </a:solidFill>
            <a:ln w="9525">
              <a:solidFill>
                <a:srgbClr val="000066"/>
              </a:solidFill>
              <a:miter lim="800000"/>
              <a:headEnd/>
              <a:tailEnd/>
            </a:ln>
            <a:effectLst/>
          </p:spPr>
          <p:txBody>
            <a:bodyPr wrap="none" anchor="ctr"/>
            <a:lstStyle/>
            <a:p>
              <a:pPr eaLnBrk="0" hangingPunct="0">
                <a:defRPr/>
              </a:pPr>
              <a:endParaRPr lang="en-US" dirty="0">
                <a:latin typeface="Arial" pitchFamily="34" charset="0"/>
              </a:endParaRPr>
            </a:p>
          </p:txBody>
        </p:sp>
        <p:sp>
          <p:nvSpPr>
            <p:cNvPr id="28" name="Line 30"/>
            <p:cNvSpPr>
              <a:spLocks noChangeShapeType="1"/>
            </p:cNvSpPr>
            <p:nvPr>
              <p:custDataLst>
                <p:tags r:id="rId6"/>
              </p:custDataLst>
            </p:nvPr>
          </p:nvSpPr>
          <p:spPr bwMode="auto">
            <a:xfrm>
              <a:off x="11798954" y="364961"/>
              <a:ext cx="1588" cy="6316434"/>
            </a:xfrm>
            <a:prstGeom prst="line">
              <a:avLst/>
            </a:prstGeom>
            <a:noFill/>
            <a:ln w="12700">
              <a:solidFill>
                <a:srgbClr val="000066"/>
              </a:solidFill>
              <a:round/>
              <a:headEnd/>
              <a:tailEnd/>
            </a:ln>
            <a:effectLst/>
          </p:spPr>
          <p:txBody>
            <a:bodyPr wrap="none" anchor="ctr"/>
            <a:lstStyle/>
            <a:p>
              <a:pPr eaLnBrk="0" hangingPunct="0">
                <a:defRPr/>
              </a:pPr>
              <a:endParaRPr lang="en-US" dirty="0">
                <a:latin typeface="Arial" pitchFamily="34" charset="0"/>
              </a:endParaRPr>
            </a:p>
          </p:txBody>
        </p:sp>
        <p:sp>
          <p:nvSpPr>
            <p:cNvPr id="29" name="Rectangle 31"/>
            <p:cNvSpPr>
              <a:spLocks noChangeArrowheads="1"/>
            </p:cNvSpPr>
            <p:nvPr>
              <p:custDataLst>
                <p:tags r:id="rId7"/>
              </p:custDataLst>
            </p:nvPr>
          </p:nvSpPr>
          <p:spPr bwMode="auto">
            <a:xfrm>
              <a:off x="2654954" y="6536190"/>
              <a:ext cx="2514600" cy="145205"/>
            </a:xfrm>
            <a:prstGeom prst="rect">
              <a:avLst/>
            </a:prstGeom>
            <a:solidFill>
              <a:schemeClr val="tx2"/>
            </a:solidFill>
            <a:ln w="9525">
              <a:solidFill>
                <a:srgbClr val="000066"/>
              </a:solidFill>
              <a:miter lim="800000"/>
              <a:headEnd/>
              <a:tailEnd/>
            </a:ln>
            <a:effectLst/>
          </p:spPr>
          <p:txBody>
            <a:bodyPr wrap="none" anchor="ctr"/>
            <a:lstStyle/>
            <a:p>
              <a:pPr eaLnBrk="0" hangingPunct="0">
                <a:defRPr/>
              </a:pPr>
              <a:endParaRPr lang="en-US" dirty="0">
                <a:latin typeface="Arial" pitchFamily="34" charset="0"/>
              </a:endParaRPr>
            </a:p>
          </p:txBody>
        </p:sp>
        <p:sp>
          <p:nvSpPr>
            <p:cNvPr id="30" name="Line 32"/>
            <p:cNvSpPr>
              <a:spLocks noChangeShapeType="1"/>
            </p:cNvSpPr>
            <p:nvPr>
              <p:custDataLst>
                <p:tags r:id="rId8"/>
              </p:custDataLst>
            </p:nvPr>
          </p:nvSpPr>
          <p:spPr bwMode="auto">
            <a:xfrm flipH="1">
              <a:off x="2654954" y="6681395"/>
              <a:ext cx="9144000" cy="1513"/>
            </a:xfrm>
            <a:prstGeom prst="line">
              <a:avLst/>
            </a:prstGeom>
            <a:noFill/>
            <a:ln w="12700">
              <a:solidFill>
                <a:srgbClr val="000066"/>
              </a:solidFill>
              <a:round/>
              <a:headEnd/>
              <a:tailEnd/>
            </a:ln>
            <a:effectLst/>
          </p:spPr>
          <p:txBody>
            <a:bodyPr wrap="none" anchor="ctr"/>
            <a:lstStyle/>
            <a:p>
              <a:pPr eaLnBrk="0" hangingPunct="0">
                <a:defRPr/>
              </a:pPr>
              <a:endParaRPr lang="en-US" dirty="0">
                <a:latin typeface="Arial" pitchFamily="34" charset="0"/>
              </a:endParaRPr>
            </a:p>
          </p:txBody>
        </p:sp>
      </p:grpSp>
      <p:grpSp>
        <p:nvGrpSpPr>
          <p:cNvPr id="31" name="Group 33"/>
          <p:cNvGrpSpPr>
            <a:grpSpLocks/>
          </p:cNvGrpSpPr>
          <p:nvPr>
            <p:custDataLst>
              <p:tags r:id="rId3"/>
            </p:custDataLst>
          </p:nvPr>
        </p:nvGrpSpPr>
        <p:grpSpPr bwMode="auto">
          <a:xfrm>
            <a:off x="360948" y="1407699"/>
            <a:ext cx="8915400" cy="346075"/>
            <a:chOff x="287" y="1003"/>
            <a:chExt cx="5615" cy="217"/>
          </a:xfrm>
        </p:grpSpPr>
        <p:sp>
          <p:nvSpPr>
            <p:cNvPr id="32" name="Text Box 34"/>
            <p:cNvSpPr txBox="1">
              <a:spLocks noChangeArrowheads="1"/>
            </p:cNvSpPr>
            <p:nvPr>
              <p:custDataLst>
                <p:tags r:id="rId4"/>
              </p:custDataLst>
            </p:nvPr>
          </p:nvSpPr>
          <p:spPr bwMode="auto">
            <a:xfrm>
              <a:off x="431" y="1003"/>
              <a:ext cx="5471" cy="190"/>
            </a:xfrm>
            <a:prstGeom prst="rect">
              <a:avLst/>
            </a:prstGeom>
            <a:noFill/>
            <a:ln w="9525">
              <a:noFill/>
              <a:miter lim="800000"/>
              <a:headEnd/>
              <a:tailEnd/>
            </a:ln>
            <a:effectLst/>
          </p:spPr>
          <p:txBody>
            <a:bodyPr lIns="0" tIns="50789" rIns="0" bIns="0">
              <a:spAutoFit/>
            </a:bodyPr>
            <a:lstStyle/>
            <a:p>
              <a:pPr>
                <a:defRPr/>
              </a:pPr>
              <a:endParaRPr lang="en-US" altLang="en-US" b="1" dirty="0">
                <a:solidFill>
                  <a:srgbClr val="001C5C"/>
                </a:solidFill>
                <a:latin typeface="Arial" pitchFamily="34" charset="0"/>
                <a:ea typeface="ＭＳ Ｐゴシック" pitchFamily="34" charset="-128"/>
              </a:endParaRPr>
            </a:p>
          </p:txBody>
        </p:sp>
        <p:sp>
          <p:nvSpPr>
            <p:cNvPr id="33" name="Line 35"/>
            <p:cNvSpPr>
              <a:spLocks noChangeShapeType="1"/>
            </p:cNvSpPr>
            <p:nvPr/>
          </p:nvSpPr>
          <p:spPr bwMode="auto">
            <a:xfrm>
              <a:off x="287" y="1008"/>
              <a:ext cx="5615" cy="1"/>
            </a:xfrm>
            <a:prstGeom prst="line">
              <a:avLst/>
            </a:prstGeom>
            <a:noFill/>
            <a:ln w="12700">
              <a:solidFill>
                <a:srgbClr val="000080"/>
              </a:solidFill>
              <a:round/>
              <a:headEnd/>
              <a:tailEnd/>
            </a:ln>
            <a:effectLst/>
          </p:spPr>
          <p:txBody>
            <a:bodyPr wrap="none" anchor="ctr"/>
            <a:lstStyle/>
            <a:p>
              <a:pPr eaLnBrk="0" hangingPunct="0">
                <a:defRPr/>
              </a:pPr>
              <a:endParaRPr lang="en-US" dirty="0">
                <a:latin typeface="Arial" pitchFamily="34" charset="0"/>
              </a:endParaRPr>
            </a:p>
          </p:txBody>
        </p:sp>
        <p:sp>
          <p:nvSpPr>
            <p:cNvPr id="34" name="Rectangle 36"/>
            <p:cNvSpPr>
              <a:spLocks noChangeArrowheads="1"/>
            </p:cNvSpPr>
            <p:nvPr/>
          </p:nvSpPr>
          <p:spPr bwMode="auto">
            <a:xfrm>
              <a:off x="287" y="1008"/>
              <a:ext cx="54" cy="212"/>
            </a:xfrm>
            <a:prstGeom prst="rect">
              <a:avLst/>
            </a:prstGeom>
            <a:solidFill>
              <a:srgbClr val="001C5C"/>
            </a:solidFill>
            <a:ln w="9525">
              <a:noFill/>
              <a:miter lim="800000"/>
              <a:headEnd/>
              <a:tailEnd/>
            </a:ln>
            <a:effectLst/>
          </p:spPr>
          <p:txBody>
            <a:bodyPr wrap="none" lIns="91418" tIns="45710" rIns="91418" bIns="45710" anchor="ctr"/>
            <a:lstStyle/>
            <a:p>
              <a:pPr algn="ctr">
                <a:defRPr/>
              </a:pPr>
              <a:endParaRPr lang="en-GB" sz="1800" b="1" dirty="0">
                <a:solidFill>
                  <a:schemeClr val="tx2"/>
                </a:solidFill>
                <a:latin typeface="Book Antiqua" pitchFamily="18" charset="0"/>
              </a:endParaRPr>
            </a:p>
          </p:txBody>
        </p:sp>
      </p:grpSp>
      <p:grpSp>
        <p:nvGrpSpPr>
          <p:cNvPr id="35" name="Group 34"/>
          <p:cNvGrpSpPr/>
          <p:nvPr/>
        </p:nvGrpSpPr>
        <p:grpSpPr>
          <a:xfrm>
            <a:off x="147146" y="142479"/>
            <a:ext cx="1371600" cy="1059874"/>
            <a:chOff x="7530354" y="49266"/>
            <a:chExt cx="1371600" cy="1059874"/>
          </a:xfrm>
        </p:grpSpPr>
        <p:sp>
          <p:nvSpPr>
            <p:cNvPr id="37" name="Rectangle 36"/>
            <p:cNvSpPr/>
            <p:nvPr userDrawn="1"/>
          </p:nvSpPr>
          <p:spPr>
            <a:xfrm>
              <a:off x="7715250" y="49266"/>
              <a:ext cx="1066800" cy="1059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530354" y="49266"/>
              <a:ext cx="1371600" cy="105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9" name="Group 38"/>
          <p:cNvGrpSpPr/>
          <p:nvPr/>
        </p:nvGrpSpPr>
        <p:grpSpPr>
          <a:xfrm>
            <a:off x="9276348" y="5875341"/>
            <a:ext cx="2463032" cy="660849"/>
            <a:chOff x="6585275" y="184551"/>
            <a:chExt cx="2463032" cy="660849"/>
          </a:xfrm>
        </p:grpSpPr>
        <p:pic>
          <p:nvPicPr>
            <p:cNvPr id="40" name="Picture 2" descr="C:\Users\giulia.he\OP3 working files\OP3 Templates\MMB_branding.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677853" y="190605"/>
              <a:ext cx="2277876" cy="654795"/>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userDrawn="1"/>
          </p:nvSpPr>
          <p:spPr>
            <a:xfrm>
              <a:off x="8955729" y="190605"/>
              <a:ext cx="92578" cy="654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6585275" y="184551"/>
              <a:ext cx="92578" cy="654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53717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7"/>
          <p:cNvSpPr>
            <a:spLocks noChangeArrowheads="1"/>
          </p:cNvSpPr>
          <p:nvPr>
            <p:custDataLst>
              <p:tags r:id="rId1"/>
            </p:custDataLst>
          </p:nvPr>
        </p:nvSpPr>
        <p:spPr bwMode="gray">
          <a:xfrm>
            <a:off x="11226031" y="6575052"/>
            <a:ext cx="411788" cy="215713"/>
          </a:xfrm>
          <a:prstGeom prst="rect">
            <a:avLst/>
          </a:prstGeom>
          <a:noFill/>
          <a:ln w="12700">
            <a:noFill/>
            <a:miter lim="800000"/>
            <a:headEnd/>
            <a:tailEnd/>
          </a:ln>
        </p:spPr>
        <p:txBody>
          <a:bodyPr wrap="none"/>
          <a:lstStyle/>
          <a:p>
            <a:pPr algn="r" eaLnBrk="0" hangingPunct="0"/>
            <a:endParaRPr lang="en-US" sz="1000" b="1" dirty="0">
              <a:latin typeface="Calibri" panose="020F0502020204030204" pitchFamily="34" charset="0"/>
            </a:endParaRPr>
          </a:p>
        </p:txBody>
      </p:sp>
      <p:sp>
        <p:nvSpPr>
          <p:cNvPr id="36" name="TextBox 35"/>
          <p:cNvSpPr txBox="1"/>
          <p:nvPr/>
        </p:nvSpPr>
        <p:spPr>
          <a:xfrm>
            <a:off x="2142236" y="166542"/>
            <a:ext cx="8220364" cy="1184940"/>
          </a:xfrm>
          <a:prstGeom prst="rect">
            <a:avLst/>
          </a:prstGeom>
          <a:noFill/>
        </p:spPr>
        <p:txBody>
          <a:bodyPr wrap="square" rtlCol="0">
            <a:spAutoFit/>
          </a:bodyPr>
          <a:lstStyle/>
          <a:p>
            <a:pPr>
              <a:spcAft>
                <a:spcPts val="1800"/>
              </a:spcAft>
            </a:pPr>
            <a:r>
              <a:rPr lang="en-US" sz="2800" b="1" dirty="0">
                <a:latin typeface="Calibri" panose="020F0502020204030204" pitchFamily="34" charset="0"/>
              </a:rPr>
              <a:t>How Do Prioritized Assets Fit My Funding?</a:t>
            </a:r>
          </a:p>
          <a:p>
            <a:pPr>
              <a:spcAft>
                <a:spcPts val="1500"/>
              </a:spcAft>
            </a:pPr>
            <a:r>
              <a:rPr lang="en-US" sz="2800" b="1" dirty="0">
                <a:latin typeface="Calibri" panose="020F0502020204030204" pitchFamily="34" charset="0"/>
              </a:rPr>
              <a:t>District’s Actual 2018-2023 CIP ($6.7 billion)</a:t>
            </a:r>
          </a:p>
        </p:txBody>
      </p:sp>
      <p:sp>
        <p:nvSpPr>
          <p:cNvPr id="18" name="Slide Number Placeholder 5"/>
          <p:cNvSpPr>
            <a:spLocks noGrp="1"/>
          </p:cNvSpPr>
          <p:nvPr>
            <p:ph type="sldNum" sz="quarter" idx="10"/>
          </p:nvPr>
        </p:nvSpPr>
        <p:spPr/>
        <p:txBody>
          <a:bodyPr/>
          <a:lstStyle/>
          <a:p>
            <a:pPr>
              <a:defRPr/>
            </a:pPr>
            <a:fld id="{0E769357-EEF9-4F9A-A151-6E6700B8F8D1}" type="slidenum">
              <a:rPr lang="en-US" smtClean="0">
                <a:solidFill>
                  <a:srgbClr val="000000"/>
                </a:solidFill>
                <a:latin typeface="Calibri" panose="020F0502020204030204" pitchFamily="34" charset="0"/>
              </a:rPr>
              <a:pPr>
                <a:defRPr/>
              </a:pPr>
              <a:t>12</a:t>
            </a:fld>
            <a:endParaRPr lang="en-US" dirty="0">
              <a:solidFill>
                <a:srgbClr val="000000"/>
              </a:solidFill>
              <a:latin typeface="Calibri" panose="020F0502020204030204" pitchFamily="34" charset="0"/>
            </a:endParaRPr>
          </a:p>
        </p:txBody>
      </p:sp>
      <p:pic>
        <p:nvPicPr>
          <p:cNvPr id="4" name="Picture 3">
            <a:extLst>
              <a:ext uri="{FF2B5EF4-FFF2-40B4-BE49-F238E27FC236}">
                <a16:creationId xmlns:a16="http://schemas.microsoft.com/office/drawing/2014/main" id="{E2DC34B0-1AE6-450E-885A-45F8AC3B873B}"/>
              </a:ext>
            </a:extLst>
          </p:cNvPr>
          <p:cNvPicPr>
            <a:picLocks noChangeAspect="1"/>
          </p:cNvPicPr>
          <p:nvPr/>
        </p:nvPicPr>
        <p:blipFill>
          <a:blip r:embed="rId10"/>
          <a:stretch>
            <a:fillRect/>
          </a:stretch>
        </p:blipFill>
        <p:spPr>
          <a:xfrm>
            <a:off x="1847272" y="2139180"/>
            <a:ext cx="8893851" cy="3411765"/>
          </a:xfrm>
          <a:prstGeom prst="rect">
            <a:avLst/>
          </a:prstGeom>
          <a:ln>
            <a:noFill/>
          </a:ln>
        </p:spPr>
      </p:pic>
      <p:sp>
        <p:nvSpPr>
          <p:cNvPr id="5" name="TextBox 4">
            <a:extLst>
              <a:ext uri="{FF2B5EF4-FFF2-40B4-BE49-F238E27FC236}">
                <a16:creationId xmlns:a16="http://schemas.microsoft.com/office/drawing/2014/main" id="{A8EC86EF-C194-49E7-B1BE-A8B0F14F379C}"/>
              </a:ext>
            </a:extLst>
          </p:cNvPr>
          <p:cNvSpPr txBox="1"/>
          <p:nvPr/>
        </p:nvSpPr>
        <p:spPr>
          <a:xfrm>
            <a:off x="1893607" y="5518672"/>
            <a:ext cx="1016000" cy="261610"/>
          </a:xfrm>
          <a:prstGeom prst="rect">
            <a:avLst/>
          </a:prstGeom>
          <a:noFill/>
          <a:ln>
            <a:solidFill>
              <a:srgbClr val="000066"/>
            </a:solidFill>
          </a:ln>
        </p:spPr>
        <p:txBody>
          <a:bodyPr wrap="square" rtlCol="0">
            <a:spAutoFit/>
          </a:bodyPr>
          <a:lstStyle/>
          <a:p>
            <a:pPr algn="ctr"/>
            <a:r>
              <a:rPr lang="en-US" sz="1100" dirty="0">
                <a:latin typeface="Calibri" panose="020F0502020204030204" pitchFamily="34" charset="0"/>
              </a:rPr>
              <a:t>FY 2018</a:t>
            </a:r>
          </a:p>
        </p:txBody>
      </p:sp>
      <p:sp>
        <p:nvSpPr>
          <p:cNvPr id="10" name="TextBox 9">
            <a:extLst>
              <a:ext uri="{FF2B5EF4-FFF2-40B4-BE49-F238E27FC236}">
                <a16:creationId xmlns:a16="http://schemas.microsoft.com/office/drawing/2014/main" id="{D3A99DA3-BBE2-4F9E-8BB8-D4283E425DBD}"/>
              </a:ext>
            </a:extLst>
          </p:cNvPr>
          <p:cNvSpPr txBox="1"/>
          <p:nvPr/>
        </p:nvSpPr>
        <p:spPr>
          <a:xfrm>
            <a:off x="3104916" y="5515521"/>
            <a:ext cx="1016000" cy="261610"/>
          </a:xfrm>
          <a:prstGeom prst="rect">
            <a:avLst/>
          </a:prstGeom>
          <a:noFill/>
          <a:ln>
            <a:solidFill>
              <a:srgbClr val="000066"/>
            </a:solidFill>
          </a:ln>
        </p:spPr>
        <p:txBody>
          <a:bodyPr wrap="square" rtlCol="0">
            <a:spAutoFit/>
          </a:bodyPr>
          <a:lstStyle/>
          <a:p>
            <a:pPr algn="ctr"/>
            <a:r>
              <a:rPr lang="en-US" sz="1100" dirty="0">
                <a:latin typeface="Calibri" panose="020F0502020204030204" pitchFamily="34" charset="0"/>
              </a:rPr>
              <a:t>FY 2019</a:t>
            </a:r>
          </a:p>
        </p:txBody>
      </p:sp>
      <p:sp>
        <p:nvSpPr>
          <p:cNvPr id="11" name="TextBox 10">
            <a:extLst>
              <a:ext uri="{FF2B5EF4-FFF2-40B4-BE49-F238E27FC236}">
                <a16:creationId xmlns:a16="http://schemas.microsoft.com/office/drawing/2014/main" id="{4AF9AB1C-D75E-4384-809F-1AD428F3C30E}"/>
              </a:ext>
            </a:extLst>
          </p:cNvPr>
          <p:cNvSpPr txBox="1"/>
          <p:nvPr/>
        </p:nvSpPr>
        <p:spPr>
          <a:xfrm>
            <a:off x="5744418" y="5519786"/>
            <a:ext cx="1016000" cy="261610"/>
          </a:xfrm>
          <a:prstGeom prst="rect">
            <a:avLst/>
          </a:prstGeom>
          <a:noFill/>
          <a:ln>
            <a:solidFill>
              <a:srgbClr val="000066"/>
            </a:solidFill>
          </a:ln>
        </p:spPr>
        <p:txBody>
          <a:bodyPr wrap="square" rtlCol="0">
            <a:spAutoFit/>
          </a:bodyPr>
          <a:lstStyle/>
          <a:p>
            <a:pPr algn="ctr"/>
            <a:r>
              <a:rPr lang="en-US" sz="1100" dirty="0">
                <a:latin typeface="Calibri" panose="020F0502020204030204" pitchFamily="34" charset="0"/>
              </a:rPr>
              <a:t>FY 2021</a:t>
            </a:r>
          </a:p>
        </p:txBody>
      </p:sp>
      <p:sp>
        <p:nvSpPr>
          <p:cNvPr id="12" name="TextBox 11">
            <a:extLst>
              <a:ext uri="{FF2B5EF4-FFF2-40B4-BE49-F238E27FC236}">
                <a16:creationId xmlns:a16="http://schemas.microsoft.com/office/drawing/2014/main" id="{87AF5F0A-033C-4F13-8820-3E3019AE1BFF}"/>
              </a:ext>
            </a:extLst>
          </p:cNvPr>
          <p:cNvSpPr txBox="1"/>
          <p:nvPr/>
        </p:nvSpPr>
        <p:spPr>
          <a:xfrm>
            <a:off x="7019636" y="5515520"/>
            <a:ext cx="1016000" cy="261610"/>
          </a:xfrm>
          <a:prstGeom prst="rect">
            <a:avLst/>
          </a:prstGeom>
          <a:noFill/>
          <a:ln>
            <a:solidFill>
              <a:srgbClr val="000066"/>
            </a:solidFill>
          </a:ln>
        </p:spPr>
        <p:txBody>
          <a:bodyPr wrap="square" rtlCol="0">
            <a:spAutoFit/>
          </a:bodyPr>
          <a:lstStyle/>
          <a:p>
            <a:pPr algn="ctr"/>
            <a:r>
              <a:rPr lang="en-US" sz="1100" dirty="0">
                <a:latin typeface="Calibri" panose="020F0502020204030204" pitchFamily="34" charset="0"/>
              </a:rPr>
              <a:t>FY 2022</a:t>
            </a:r>
          </a:p>
        </p:txBody>
      </p:sp>
      <p:sp>
        <p:nvSpPr>
          <p:cNvPr id="13" name="TextBox 12">
            <a:extLst>
              <a:ext uri="{FF2B5EF4-FFF2-40B4-BE49-F238E27FC236}">
                <a16:creationId xmlns:a16="http://schemas.microsoft.com/office/drawing/2014/main" id="{8C138BB1-D9DC-41BC-8428-242E4E8A2A2F}"/>
              </a:ext>
            </a:extLst>
          </p:cNvPr>
          <p:cNvSpPr txBox="1"/>
          <p:nvPr/>
        </p:nvSpPr>
        <p:spPr>
          <a:xfrm>
            <a:off x="8323103" y="5515521"/>
            <a:ext cx="1016000" cy="261610"/>
          </a:xfrm>
          <a:prstGeom prst="rect">
            <a:avLst/>
          </a:prstGeom>
          <a:noFill/>
          <a:ln>
            <a:solidFill>
              <a:srgbClr val="000066"/>
            </a:solidFill>
          </a:ln>
        </p:spPr>
        <p:txBody>
          <a:bodyPr wrap="square" rtlCol="0">
            <a:spAutoFit/>
          </a:bodyPr>
          <a:lstStyle/>
          <a:p>
            <a:pPr algn="ctr"/>
            <a:r>
              <a:rPr lang="en-US" sz="1100" dirty="0">
                <a:latin typeface="Calibri" panose="020F0502020204030204" pitchFamily="34" charset="0"/>
              </a:rPr>
              <a:t>FY 2023</a:t>
            </a:r>
          </a:p>
        </p:txBody>
      </p:sp>
      <p:sp>
        <p:nvSpPr>
          <p:cNvPr id="14" name="TextBox 13">
            <a:extLst>
              <a:ext uri="{FF2B5EF4-FFF2-40B4-BE49-F238E27FC236}">
                <a16:creationId xmlns:a16="http://schemas.microsoft.com/office/drawing/2014/main" id="{C4750402-039C-4D61-9796-3CF66C40F091}"/>
              </a:ext>
            </a:extLst>
          </p:cNvPr>
          <p:cNvSpPr txBox="1"/>
          <p:nvPr/>
        </p:nvSpPr>
        <p:spPr>
          <a:xfrm>
            <a:off x="4446118" y="5515520"/>
            <a:ext cx="1016000" cy="261610"/>
          </a:xfrm>
          <a:prstGeom prst="rect">
            <a:avLst/>
          </a:prstGeom>
          <a:noFill/>
          <a:ln>
            <a:solidFill>
              <a:srgbClr val="000066"/>
            </a:solidFill>
          </a:ln>
        </p:spPr>
        <p:txBody>
          <a:bodyPr wrap="square" rtlCol="0">
            <a:spAutoFit/>
          </a:bodyPr>
          <a:lstStyle/>
          <a:p>
            <a:pPr algn="ctr"/>
            <a:r>
              <a:rPr lang="en-US" sz="1100" dirty="0">
                <a:latin typeface="Calibri" panose="020F0502020204030204" pitchFamily="34" charset="0"/>
              </a:rPr>
              <a:t>FY 2020</a:t>
            </a:r>
          </a:p>
        </p:txBody>
      </p:sp>
      <p:sp>
        <p:nvSpPr>
          <p:cNvPr id="15" name="TextBox 14">
            <a:extLst>
              <a:ext uri="{FF2B5EF4-FFF2-40B4-BE49-F238E27FC236}">
                <a16:creationId xmlns:a16="http://schemas.microsoft.com/office/drawing/2014/main" id="{477B58F1-D6AD-48EB-92E1-86993F1C8A8D}"/>
              </a:ext>
            </a:extLst>
          </p:cNvPr>
          <p:cNvSpPr txBox="1"/>
          <p:nvPr/>
        </p:nvSpPr>
        <p:spPr>
          <a:xfrm>
            <a:off x="9532113" y="5545566"/>
            <a:ext cx="1016000" cy="261610"/>
          </a:xfrm>
          <a:prstGeom prst="rect">
            <a:avLst/>
          </a:prstGeom>
          <a:noFill/>
          <a:ln>
            <a:solidFill>
              <a:srgbClr val="000066"/>
            </a:solidFill>
          </a:ln>
        </p:spPr>
        <p:txBody>
          <a:bodyPr wrap="square" rtlCol="0">
            <a:spAutoFit/>
          </a:bodyPr>
          <a:lstStyle/>
          <a:p>
            <a:pPr algn="ctr"/>
            <a:r>
              <a:rPr lang="en-US" sz="1100" dirty="0">
                <a:latin typeface="Calibri" panose="020F0502020204030204" pitchFamily="34" charset="0"/>
              </a:rPr>
              <a:t>Unfunded</a:t>
            </a:r>
          </a:p>
        </p:txBody>
      </p:sp>
      <p:pic>
        <p:nvPicPr>
          <p:cNvPr id="16" name="Picture 15">
            <a:extLst>
              <a:ext uri="{FF2B5EF4-FFF2-40B4-BE49-F238E27FC236}">
                <a16:creationId xmlns:a16="http://schemas.microsoft.com/office/drawing/2014/main" id="{D41D50F9-6D07-4946-BE95-BC6A14C58F87}"/>
              </a:ext>
            </a:extLst>
          </p:cNvPr>
          <p:cNvPicPr>
            <a:picLocks noChangeAspect="1"/>
          </p:cNvPicPr>
          <p:nvPr/>
        </p:nvPicPr>
        <p:blipFill>
          <a:blip r:embed="rId11"/>
          <a:stretch>
            <a:fillRect/>
          </a:stretch>
        </p:blipFill>
        <p:spPr>
          <a:xfrm>
            <a:off x="650240" y="2218764"/>
            <a:ext cx="1197032" cy="3296989"/>
          </a:xfrm>
          <a:prstGeom prst="rect">
            <a:avLst/>
          </a:prstGeom>
        </p:spPr>
      </p:pic>
      <p:sp>
        <p:nvSpPr>
          <p:cNvPr id="2" name="Rectangle 1">
            <a:extLst>
              <a:ext uri="{FF2B5EF4-FFF2-40B4-BE49-F238E27FC236}">
                <a16:creationId xmlns:a16="http://schemas.microsoft.com/office/drawing/2014/main" id="{AFE7DEFC-3A99-4C9C-9054-1EA9D4E27D4F}"/>
              </a:ext>
            </a:extLst>
          </p:cNvPr>
          <p:cNvSpPr/>
          <p:nvPr/>
        </p:nvSpPr>
        <p:spPr bwMode="auto">
          <a:xfrm>
            <a:off x="5357091" y="2353235"/>
            <a:ext cx="3879273" cy="87405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000066"/>
              </a:solidFill>
              <a:effectLst/>
              <a:latin typeface="Calibri" panose="020F0502020204030204" pitchFamily="34" charset="0"/>
            </a:endParaRPr>
          </a:p>
        </p:txBody>
      </p:sp>
      <p:sp>
        <p:nvSpPr>
          <p:cNvPr id="17" name="Text Box 2">
            <a:extLst>
              <a:ext uri="{FF2B5EF4-FFF2-40B4-BE49-F238E27FC236}">
                <a16:creationId xmlns:a16="http://schemas.microsoft.com/office/drawing/2014/main" id="{B04ADB04-44FE-4C9B-9EE6-D223A5227232}"/>
              </a:ext>
            </a:extLst>
          </p:cNvPr>
          <p:cNvSpPr txBox="1">
            <a:spLocks noChangeArrowheads="1"/>
          </p:cNvSpPr>
          <p:nvPr/>
        </p:nvSpPr>
        <p:spPr bwMode="auto">
          <a:xfrm>
            <a:off x="6504600" y="1527020"/>
            <a:ext cx="3470673" cy="398709"/>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marL="0" marR="0" algn="ctr">
              <a:spcBef>
                <a:spcPts val="0"/>
              </a:spcBef>
              <a:spcAft>
                <a:spcPts val="0"/>
              </a:spcAft>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$4.2 billion unfunded </a:t>
            </a:r>
            <a:r>
              <a:rPr lang="en-US" b="1" dirty="0">
                <a:latin typeface="Calibri" panose="020F0502020204030204" pitchFamily="34" charset="0"/>
                <a:cs typeface="Times New Roman" panose="02020603050405020304" pitchFamily="18" charset="0"/>
              </a:rPr>
              <a:t>needs</a:t>
            </a:r>
          </a:p>
        </p:txBody>
      </p:sp>
      <p:sp>
        <p:nvSpPr>
          <p:cNvPr id="6" name="Arrow: Up 5">
            <a:extLst>
              <a:ext uri="{FF2B5EF4-FFF2-40B4-BE49-F238E27FC236}">
                <a16:creationId xmlns:a16="http://schemas.microsoft.com/office/drawing/2014/main" id="{BA2E95E1-64AB-4F86-80F8-88664FA59520}"/>
              </a:ext>
            </a:extLst>
          </p:cNvPr>
          <p:cNvSpPr/>
          <p:nvPr/>
        </p:nvSpPr>
        <p:spPr bwMode="auto">
          <a:xfrm>
            <a:off x="9764869" y="1726375"/>
            <a:ext cx="550487" cy="537882"/>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000066"/>
              </a:solidFill>
              <a:effectLst/>
              <a:latin typeface="Calibri" panose="020F0502020204030204" pitchFamily="34" charset="0"/>
            </a:endParaRPr>
          </a:p>
        </p:txBody>
      </p:sp>
      <p:grpSp>
        <p:nvGrpSpPr>
          <p:cNvPr id="19" name="Group 18"/>
          <p:cNvGrpSpPr/>
          <p:nvPr>
            <p:custDataLst>
              <p:tags r:id="rId2"/>
            </p:custDataLst>
          </p:nvPr>
        </p:nvGrpSpPr>
        <p:grpSpPr>
          <a:xfrm>
            <a:off x="2727143" y="637675"/>
            <a:ext cx="9145588" cy="6045233"/>
            <a:chOff x="2654954" y="364961"/>
            <a:chExt cx="9145588" cy="6317947"/>
          </a:xfrm>
        </p:grpSpPr>
        <p:sp>
          <p:nvSpPr>
            <p:cNvPr id="20" name="Rectangle 29"/>
            <p:cNvSpPr>
              <a:spLocks noChangeArrowheads="1"/>
            </p:cNvSpPr>
            <p:nvPr>
              <p:custDataLst>
                <p:tags r:id="rId5"/>
              </p:custDataLst>
            </p:nvPr>
          </p:nvSpPr>
          <p:spPr bwMode="auto">
            <a:xfrm>
              <a:off x="5169554" y="364961"/>
              <a:ext cx="6629400" cy="217808"/>
            </a:xfrm>
            <a:prstGeom prst="rect">
              <a:avLst/>
            </a:prstGeom>
            <a:solidFill>
              <a:schemeClr val="tx2"/>
            </a:solidFill>
            <a:ln w="9525">
              <a:solidFill>
                <a:srgbClr val="000066"/>
              </a:solidFill>
              <a:miter lim="800000"/>
              <a:headEnd/>
              <a:tailEnd/>
            </a:ln>
            <a:effectLst/>
          </p:spPr>
          <p:txBody>
            <a:bodyPr wrap="none" anchor="ctr"/>
            <a:lstStyle/>
            <a:p>
              <a:pPr eaLnBrk="0" hangingPunct="0">
                <a:defRPr/>
              </a:pPr>
              <a:endParaRPr lang="en-US" dirty="0">
                <a:latin typeface="Arial" pitchFamily="34" charset="0"/>
              </a:endParaRPr>
            </a:p>
          </p:txBody>
        </p:sp>
        <p:sp>
          <p:nvSpPr>
            <p:cNvPr id="21" name="Line 30"/>
            <p:cNvSpPr>
              <a:spLocks noChangeShapeType="1"/>
            </p:cNvSpPr>
            <p:nvPr>
              <p:custDataLst>
                <p:tags r:id="rId6"/>
              </p:custDataLst>
            </p:nvPr>
          </p:nvSpPr>
          <p:spPr bwMode="auto">
            <a:xfrm>
              <a:off x="11798954" y="364961"/>
              <a:ext cx="1588" cy="6316434"/>
            </a:xfrm>
            <a:prstGeom prst="line">
              <a:avLst/>
            </a:prstGeom>
            <a:noFill/>
            <a:ln w="12700">
              <a:solidFill>
                <a:srgbClr val="000066"/>
              </a:solidFill>
              <a:round/>
              <a:headEnd/>
              <a:tailEnd/>
            </a:ln>
            <a:effectLst/>
          </p:spPr>
          <p:txBody>
            <a:bodyPr wrap="none" anchor="ctr"/>
            <a:lstStyle/>
            <a:p>
              <a:pPr eaLnBrk="0" hangingPunct="0">
                <a:defRPr/>
              </a:pPr>
              <a:endParaRPr lang="en-US" dirty="0">
                <a:latin typeface="Arial" pitchFamily="34" charset="0"/>
              </a:endParaRPr>
            </a:p>
          </p:txBody>
        </p:sp>
        <p:sp>
          <p:nvSpPr>
            <p:cNvPr id="22" name="Rectangle 31"/>
            <p:cNvSpPr>
              <a:spLocks noChangeArrowheads="1"/>
            </p:cNvSpPr>
            <p:nvPr>
              <p:custDataLst>
                <p:tags r:id="rId7"/>
              </p:custDataLst>
            </p:nvPr>
          </p:nvSpPr>
          <p:spPr bwMode="auto">
            <a:xfrm>
              <a:off x="2654954" y="6536190"/>
              <a:ext cx="2514600" cy="145205"/>
            </a:xfrm>
            <a:prstGeom prst="rect">
              <a:avLst/>
            </a:prstGeom>
            <a:solidFill>
              <a:schemeClr val="tx2"/>
            </a:solidFill>
            <a:ln w="9525">
              <a:solidFill>
                <a:srgbClr val="000066"/>
              </a:solidFill>
              <a:miter lim="800000"/>
              <a:headEnd/>
              <a:tailEnd/>
            </a:ln>
            <a:effectLst/>
          </p:spPr>
          <p:txBody>
            <a:bodyPr wrap="none" anchor="ctr"/>
            <a:lstStyle/>
            <a:p>
              <a:pPr eaLnBrk="0" hangingPunct="0">
                <a:defRPr/>
              </a:pPr>
              <a:endParaRPr lang="en-US" dirty="0">
                <a:latin typeface="Arial" pitchFamily="34" charset="0"/>
              </a:endParaRPr>
            </a:p>
          </p:txBody>
        </p:sp>
        <p:sp>
          <p:nvSpPr>
            <p:cNvPr id="23" name="Line 32"/>
            <p:cNvSpPr>
              <a:spLocks noChangeShapeType="1"/>
            </p:cNvSpPr>
            <p:nvPr>
              <p:custDataLst>
                <p:tags r:id="rId8"/>
              </p:custDataLst>
            </p:nvPr>
          </p:nvSpPr>
          <p:spPr bwMode="auto">
            <a:xfrm flipH="1">
              <a:off x="2654954" y="6681395"/>
              <a:ext cx="9144000" cy="1513"/>
            </a:xfrm>
            <a:prstGeom prst="line">
              <a:avLst/>
            </a:prstGeom>
            <a:noFill/>
            <a:ln w="12700">
              <a:solidFill>
                <a:srgbClr val="000066"/>
              </a:solidFill>
              <a:round/>
              <a:headEnd/>
              <a:tailEnd/>
            </a:ln>
            <a:effectLst/>
          </p:spPr>
          <p:txBody>
            <a:bodyPr wrap="none" anchor="ctr"/>
            <a:lstStyle/>
            <a:p>
              <a:pPr eaLnBrk="0" hangingPunct="0">
                <a:defRPr/>
              </a:pPr>
              <a:endParaRPr lang="en-US" dirty="0">
                <a:latin typeface="Arial" pitchFamily="34" charset="0"/>
              </a:endParaRPr>
            </a:p>
          </p:txBody>
        </p:sp>
      </p:grpSp>
      <p:grpSp>
        <p:nvGrpSpPr>
          <p:cNvPr id="24" name="Group 33"/>
          <p:cNvGrpSpPr>
            <a:grpSpLocks/>
          </p:cNvGrpSpPr>
          <p:nvPr>
            <p:custDataLst>
              <p:tags r:id="rId3"/>
            </p:custDataLst>
          </p:nvPr>
        </p:nvGrpSpPr>
        <p:grpSpPr bwMode="auto">
          <a:xfrm>
            <a:off x="360948" y="1407699"/>
            <a:ext cx="8915400" cy="346075"/>
            <a:chOff x="287" y="1003"/>
            <a:chExt cx="5615" cy="217"/>
          </a:xfrm>
        </p:grpSpPr>
        <p:sp>
          <p:nvSpPr>
            <p:cNvPr id="25" name="Text Box 34"/>
            <p:cNvSpPr txBox="1">
              <a:spLocks noChangeArrowheads="1"/>
            </p:cNvSpPr>
            <p:nvPr>
              <p:custDataLst>
                <p:tags r:id="rId4"/>
              </p:custDataLst>
            </p:nvPr>
          </p:nvSpPr>
          <p:spPr bwMode="auto">
            <a:xfrm>
              <a:off x="431" y="1003"/>
              <a:ext cx="5471" cy="190"/>
            </a:xfrm>
            <a:prstGeom prst="rect">
              <a:avLst/>
            </a:prstGeom>
            <a:noFill/>
            <a:ln w="9525">
              <a:noFill/>
              <a:miter lim="800000"/>
              <a:headEnd/>
              <a:tailEnd/>
            </a:ln>
            <a:effectLst/>
          </p:spPr>
          <p:txBody>
            <a:bodyPr lIns="0" tIns="50789" rIns="0" bIns="0">
              <a:spAutoFit/>
            </a:bodyPr>
            <a:lstStyle/>
            <a:p>
              <a:pPr>
                <a:defRPr/>
              </a:pPr>
              <a:endParaRPr lang="en-US" altLang="en-US" b="1" dirty="0">
                <a:solidFill>
                  <a:srgbClr val="001C5C"/>
                </a:solidFill>
                <a:latin typeface="Arial" pitchFamily="34" charset="0"/>
                <a:ea typeface="ＭＳ Ｐゴシック" pitchFamily="34" charset="-128"/>
              </a:endParaRPr>
            </a:p>
          </p:txBody>
        </p:sp>
        <p:sp>
          <p:nvSpPr>
            <p:cNvPr id="26" name="Line 35"/>
            <p:cNvSpPr>
              <a:spLocks noChangeShapeType="1"/>
            </p:cNvSpPr>
            <p:nvPr/>
          </p:nvSpPr>
          <p:spPr bwMode="auto">
            <a:xfrm>
              <a:off x="287" y="1008"/>
              <a:ext cx="5615" cy="1"/>
            </a:xfrm>
            <a:prstGeom prst="line">
              <a:avLst/>
            </a:prstGeom>
            <a:noFill/>
            <a:ln w="12700">
              <a:solidFill>
                <a:srgbClr val="000080"/>
              </a:solidFill>
              <a:round/>
              <a:headEnd/>
              <a:tailEnd/>
            </a:ln>
            <a:effectLst/>
          </p:spPr>
          <p:txBody>
            <a:bodyPr wrap="none" anchor="ctr"/>
            <a:lstStyle/>
            <a:p>
              <a:pPr eaLnBrk="0" hangingPunct="0">
                <a:defRPr/>
              </a:pPr>
              <a:endParaRPr lang="en-US" dirty="0">
                <a:latin typeface="Arial" pitchFamily="34" charset="0"/>
              </a:endParaRPr>
            </a:p>
          </p:txBody>
        </p:sp>
        <p:sp>
          <p:nvSpPr>
            <p:cNvPr id="27" name="Rectangle 36"/>
            <p:cNvSpPr>
              <a:spLocks noChangeArrowheads="1"/>
            </p:cNvSpPr>
            <p:nvPr/>
          </p:nvSpPr>
          <p:spPr bwMode="auto">
            <a:xfrm>
              <a:off x="287" y="1008"/>
              <a:ext cx="54" cy="212"/>
            </a:xfrm>
            <a:prstGeom prst="rect">
              <a:avLst/>
            </a:prstGeom>
            <a:solidFill>
              <a:srgbClr val="001C5C"/>
            </a:solidFill>
            <a:ln w="9525">
              <a:noFill/>
              <a:miter lim="800000"/>
              <a:headEnd/>
              <a:tailEnd/>
            </a:ln>
            <a:effectLst/>
          </p:spPr>
          <p:txBody>
            <a:bodyPr wrap="none" lIns="91418" tIns="45710" rIns="91418" bIns="45710" anchor="ctr"/>
            <a:lstStyle/>
            <a:p>
              <a:pPr algn="ctr">
                <a:defRPr/>
              </a:pPr>
              <a:endParaRPr lang="en-GB" sz="1800" b="1" dirty="0">
                <a:solidFill>
                  <a:schemeClr val="tx2"/>
                </a:solidFill>
                <a:latin typeface="Book Antiqua" pitchFamily="18" charset="0"/>
              </a:endParaRPr>
            </a:p>
          </p:txBody>
        </p:sp>
      </p:grpSp>
      <p:grpSp>
        <p:nvGrpSpPr>
          <p:cNvPr id="28" name="Group 27"/>
          <p:cNvGrpSpPr/>
          <p:nvPr/>
        </p:nvGrpSpPr>
        <p:grpSpPr>
          <a:xfrm>
            <a:off x="147146" y="142479"/>
            <a:ext cx="1371600" cy="1059874"/>
            <a:chOff x="7530354" y="49266"/>
            <a:chExt cx="1371600" cy="1059874"/>
          </a:xfrm>
        </p:grpSpPr>
        <p:sp>
          <p:nvSpPr>
            <p:cNvPr id="29" name="Rectangle 28"/>
            <p:cNvSpPr/>
            <p:nvPr userDrawn="1"/>
          </p:nvSpPr>
          <p:spPr>
            <a:xfrm>
              <a:off x="7715250" y="49266"/>
              <a:ext cx="1066800" cy="1059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530354" y="49266"/>
              <a:ext cx="1371600" cy="105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Group 30"/>
          <p:cNvGrpSpPr/>
          <p:nvPr/>
        </p:nvGrpSpPr>
        <p:grpSpPr>
          <a:xfrm>
            <a:off x="9276348" y="5923467"/>
            <a:ext cx="2463032" cy="660849"/>
            <a:chOff x="6585275" y="184551"/>
            <a:chExt cx="2463032" cy="660849"/>
          </a:xfrm>
        </p:grpSpPr>
        <p:pic>
          <p:nvPicPr>
            <p:cNvPr id="32" name="Picture 2" descr="C:\Users\giulia.he\OP3 working files\OP3 Templates\MMB_branding.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677853" y="190605"/>
              <a:ext cx="2277876" cy="654795"/>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userDrawn="1"/>
          </p:nvSpPr>
          <p:spPr>
            <a:xfrm>
              <a:off x="8955729" y="190605"/>
              <a:ext cx="92578" cy="654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6585275" y="184551"/>
              <a:ext cx="92578" cy="654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4577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9637" y="1481679"/>
            <a:ext cx="3740727" cy="4765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2">
            <a:extLst>
              <a:ext uri="{FF2B5EF4-FFF2-40B4-BE49-F238E27FC236}">
                <a16:creationId xmlns:a16="http://schemas.microsoft.com/office/drawing/2014/main" id="{B04ADB04-44FE-4C9B-9EE6-D223A5227232}"/>
              </a:ext>
            </a:extLst>
          </p:cNvPr>
          <p:cNvSpPr txBox="1">
            <a:spLocks noChangeArrowheads="1"/>
          </p:cNvSpPr>
          <p:nvPr/>
        </p:nvSpPr>
        <p:spPr bwMode="auto">
          <a:xfrm>
            <a:off x="6596964" y="3283133"/>
            <a:ext cx="4117218" cy="1162391"/>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marL="0" marR="0" algn="ctr">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Over 90,000 assets tracked in CARSS – representing 96% of the District’s capital inventory</a:t>
            </a:r>
            <a:endParaRPr lang="en-US" sz="1800" b="1" dirty="0">
              <a:latin typeface="Calibri" panose="020F0502020204030204" pitchFamily="34" charset="0"/>
              <a:cs typeface="Times New Roman" panose="02020603050405020304" pitchFamily="18" charset="0"/>
            </a:endParaRPr>
          </a:p>
        </p:txBody>
      </p:sp>
      <p:grpSp>
        <p:nvGrpSpPr>
          <p:cNvPr id="6" name="Group 5"/>
          <p:cNvGrpSpPr/>
          <p:nvPr>
            <p:custDataLst>
              <p:tags r:id="rId1"/>
            </p:custDataLst>
          </p:nvPr>
        </p:nvGrpSpPr>
        <p:grpSpPr>
          <a:xfrm>
            <a:off x="2654954" y="364961"/>
            <a:ext cx="9145588" cy="6317947"/>
            <a:chOff x="2654954" y="364961"/>
            <a:chExt cx="9145588" cy="6317947"/>
          </a:xfrm>
        </p:grpSpPr>
        <p:sp>
          <p:nvSpPr>
            <p:cNvPr id="7" name="Rectangle 29"/>
            <p:cNvSpPr>
              <a:spLocks noChangeArrowheads="1"/>
            </p:cNvSpPr>
            <p:nvPr>
              <p:custDataLst>
                <p:tags r:id="rId4"/>
              </p:custDataLst>
            </p:nvPr>
          </p:nvSpPr>
          <p:spPr bwMode="auto">
            <a:xfrm>
              <a:off x="5169554" y="364961"/>
              <a:ext cx="6629400" cy="217808"/>
            </a:xfrm>
            <a:prstGeom prst="rect">
              <a:avLst/>
            </a:prstGeom>
            <a:solidFill>
              <a:schemeClr val="tx2"/>
            </a:solidFill>
            <a:ln w="9525">
              <a:solidFill>
                <a:srgbClr val="000066"/>
              </a:solidFill>
              <a:miter lim="800000"/>
              <a:headEnd/>
              <a:tailEnd/>
            </a:ln>
            <a:effectLst/>
          </p:spPr>
          <p:txBody>
            <a:bodyPr wrap="none" anchor="ctr"/>
            <a:lstStyle/>
            <a:p>
              <a:pPr eaLnBrk="0" hangingPunct="0">
                <a:defRPr/>
              </a:pPr>
              <a:endParaRPr lang="en-US" dirty="0">
                <a:latin typeface="Arial" pitchFamily="34" charset="0"/>
              </a:endParaRPr>
            </a:p>
          </p:txBody>
        </p:sp>
        <p:sp>
          <p:nvSpPr>
            <p:cNvPr id="8" name="Line 30"/>
            <p:cNvSpPr>
              <a:spLocks noChangeShapeType="1"/>
            </p:cNvSpPr>
            <p:nvPr>
              <p:custDataLst>
                <p:tags r:id="rId5"/>
              </p:custDataLst>
            </p:nvPr>
          </p:nvSpPr>
          <p:spPr bwMode="auto">
            <a:xfrm>
              <a:off x="11798954" y="364961"/>
              <a:ext cx="1588" cy="6316434"/>
            </a:xfrm>
            <a:prstGeom prst="line">
              <a:avLst/>
            </a:prstGeom>
            <a:noFill/>
            <a:ln w="12700">
              <a:solidFill>
                <a:srgbClr val="000066"/>
              </a:solidFill>
              <a:round/>
              <a:headEnd/>
              <a:tailEnd/>
            </a:ln>
            <a:effectLst/>
          </p:spPr>
          <p:txBody>
            <a:bodyPr wrap="none" anchor="ctr"/>
            <a:lstStyle/>
            <a:p>
              <a:pPr eaLnBrk="0" hangingPunct="0">
                <a:defRPr/>
              </a:pPr>
              <a:endParaRPr lang="en-US" dirty="0">
                <a:latin typeface="Arial" pitchFamily="34" charset="0"/>
              </a:endParaRPr>
            </a:p>
          </p:txBody>
        </p:sp>
        <p:sp>
          <p:nvSpPr>
            <p:cNvPr id="9" name="Rectangle 31"/>
            <p:cNvSpPr>
              <a:spLocks noChangeArrowheads="1"/>
            </p:cNvSpPr>
            <p:nvPr>
              <p:custDataLst>
                <p:tags r:id="rId6"/>
              </p:custDataLst>
            </p:nvPr>
          </p:nvSpPr>
          <p:spPr bwMode="auto">
            <a:xfrm>
              <a:off x="2654954" y="6536190"/>
              <a:ext cx="2514600" cy="145205"/>
            </a:xfrm>
            <a:prstGeom prst="rect">
              <a:avLst/>
            </a:prstGeom>
            <a:solidFill>
              <a:schemeClr val="tx2"/>
            </a:solidFill>
            <a:ln w="9525">
              <a:solidFill>
                <a:srgbClr val="000066"/>
              </a:solidFill>
              <a:miter lim="800000"/>
              <a:headEnd/>
              <a:tailEnd/>
            </a:ln>
            <a:effectLst/>
          </p:spPr>
          <p:txBody>
            <a:bodyPr wrap="none" anchor="ctr"/>
            <a:lstStyle/>
            <a:p>
              <a:pPr eaLnBrk="0" hangingPunct="0">
                <a:defRPr/>
              </a:pPr>
              <a:endParaRPr lang="en-US" dirty="0">
                <a:latin typeface="Arial" pitchFamily="34" charset="0"/>
              </a:endParaRPr>
            </a:p>
          </p:txBody>
        </p:sp>
        <p:sp>
          <p:nvSpPr>
            <p:cNvPr id="10" name="Line 32"/>
            <p:cNvSpPr>
              <a:spLocks noChangeShapeType="1"/>
            </p:cNvSpPr>
            <p:nvPr>
              <p:custDataLst>
                <p:tags r:id="rId7"/>
              </p:custDataLst>
            </p:nvPr>
          </p:nvSpPr>
          <p:spPr bwMode="auto">
            <a:xfrm flipH="1">
              <a:off x="2654954" y="6681395"/>
              <a:ext cx="9144000" cy="1513"/>
            </a:xfrm>
            <a:prstGeom prst="line">
              <a:avLst/>
            </a:prstGeom>
            <a:noFill/>
            <a:ln w="12700">
              <a:solidFill>
                <a:srgbClr val="000066"/>
              </a:solidFill>
              <a:round/>
              <a:headEnd/>
              <a:tailEnd/>
            </a:ln>
            <a:effectLst/>
          </p:spPr>
          <p:txBody>
            <a:bodyPr wrap="none" anchor="ctr"/>
            <a:lstStyle/>
            <a:p>
              <a:pPr eaLnBrk="0" hangingPunct="0">
                <a:defRPr/>
              </a:pPr>
              <a:endParaRPr lang="en-US" dirty="0">
                <a:latin typeface="Arial" pitchFamily="34" charset="0"/>
              </a:endParaRPr>
            </a:p>
          </p:txBody>
        </p:sp>
      </p:grpSp>
      <p:grpSp>
        <p:nvGrpSpPr>
          <p:cNvPr id="11" name="Group 33"/>
          <p:cNvGrpSpPr>
            <a:grpSpLocks/>
          </p:cNvGrpSpPr>
          <p:nvPr>
            <p:custDataLst>
              <p:tags r:id="rId2"/>
            </p:custDataLst>
          </p:nvPr>
        </p:nvGrpSpPr>
        <p:grpSpPr bwMode="auto">
          <a:xfrm>
            <a:off x="360948" y="1239258"/>
            <a:ext cx="8915400" cy="346075"/>
            <a:chOff x="287" y="1003"/>
            <a:chExt cx="5615" cy="217"/>
          </a:xfrm>
        </p:grpSpPr>
        <p:sp>
          <p:nvSpPr>
            <p:cNvPr id="12" name="Text Box 34"/>
            <p:cNvSpPr txBox="1">
              <a:spLocks noChangeArrowheads="1"/>
            </p:cNvSpPr>
            <p:nvPr>
              <p:custDataLst>
                <p:tags r:id="rId3"/>
              </p:custDataLst>
            </p:nvPr>
          </p:nvSpPr>
          <p:spPr bwMode="auto">
            <a:xfrm>
              <a:off x="431" y="1003"/>
              <a:ext cx="5471" cy="190"/>
            </a:xfrm>
            <a:prstGeom prst="rect">
              <a:avLst/>
            </a:prstGeom>
            <a:noFill/>
            <a:ln w="9525">
              <a:noFill/>
              <a:miter lim="800000"/>
              <a:headEnd/>
              <a:tailEnd/>
            </a:ln>
            <a:effectLst/>
          </p:spPr>
          <p:txBody>
            <a:bodyPr lIns="0" tIns="50789" rIns="0" bIns="0">
              <a:spAutoFit/>
            </a:bodyPr>
            <a:lstStyle/>
            <a:p>
              <a:pPr>
                <a:defRPr/>
              </a:pPr>
              <a:endParaRPr lang="en-US" altLang="en-US" b="1" dirty="0">
                <a:solidFill>
                  <a:srgbClr val="001C5C"/>
                </a:solidFill>
                <a:latin typeface="Arial" pitchFamily="34" charset="0"/>
                <a:ea typeface="ＭＳ Ｐゴシック" pitchFamily="34" charset="-128"/>
              </a:endParaRPr>
            </a:p>
          </p:txBody>
        </p:sp>
        <p:sp>
          <p:nvSpPr>
            <p:cNvPr id="13" name="Line 35"/>
            <p:cNvSpPr>
              <a:spLocks noChangeShapeType="1"/>
            </p:cNvSpPr>
            <p:nvPr/>
          </p:nvSpPr>
          <p:spPr bwMode="auto">
            <a:xfrm>
              <a:off x="287" y="1008"/>
              <a:ext cx="5615" cy="1"/>
            </a:xfrm>
            <a:prstGeom prst="line">
              <a:avLst/>
            </a:prstGeom>
            <a:noFill/>
            <a:ln w="12700">
              <a:solidFill>
                <a:srgbClr val="000080"/>
              </a:solidFill>
              <a:round/>
              <a:headEnd/>
              <a:tailEnd/>
            </a:ln>
            <a:effectLst/>
          </p:spPr>
          <p:txBody>
            <a:bodyPr wrap="none" anchor="ctr"/>
            <a:lstStyle/>
            <a:p>
              <a:pPr eaLnBrk="0" hangingPunct="0">
                <a:defRPr/>
              </a:pPr>
              <a:endParaRPr lang="en-US" dirty="0">
                <a:latin typeface="Arial" pitchFamily="34" charset="0"/>
              </a:endParaRPr>
            </a:p>
          </p:txBody>
        </p:sp>
        <p:sp>
          <p:nvSpPr>
            <p:cNvPr id="14" name="Rectangle 36"/>
            <p:cNvSpPr>
              <a:spLocks noChangeArrowheads="1"/>
            </p:cNvSpPr>
            <p:nvPr/>
          </p:nvSpPr>
          <p:spPr bwMode="auto">
            <a:xfrm>
              <a:off x="287" y="1008"/>
              <a:ext cx="54" cy="212"/>
            </a:xfrm>
            <a:prstGeom prst="rect">
              <a:avLst/>
            </a:prstGeom>
            <a:solidFill>
              <a:srgbClr val="001C5C"/>
            </a:solidFill>
            <a:ln w="9525">
              <a:noFill/>
              <a:miter lim="800000"/>
              <a:headEnd/>
              <a:tailEnd/>
            </a:ln>
            <a:effectLst/>
          </p:spPr>
          <p:txBody>
            <a:bodyPr wrap="none" lIns="91418" tIns="45710" rIns="91418" bIns="45710" anchor="ctr"/>
            <a:lstStyle/>
            <a:p>
              <a:pPr algn="ctr">
                <a:defRPr/>
              </a:pPr>
              <a:endParaRPr lang="en-GB" sz="1800" b="1" dirty="0">
                <a:solidFill>
                  <a:schemeClr val="tx2"/>
                </a:solidFill>
                <a:latin typeface="Book Antiqua" pitchFamily="18" charset="0"/>
              </a:endParaRPr>
            </a:p>
          </p:txBody>
        </p:sp>
      </p:grpSp>
      <p:grpSp>
        <p:nvGrpSpPr>
          <p:cNvPr id="15" name="Group 14"/>
          <p:cNvGrpSpPr/>
          <p:nvPr/>
        </p:nvGrpSpPr>
        <p:grpSpPr>
          <a:xfrm>
            <a:off x="147146" y="142479"/>
            <a:ext cx="1371600" cy="1059874"/>
            <a:chOff x="7530354" y="49266"/>
            <a:chExt cx="1371600" cy="1059874"/>
          </a:xfrm>
        </p:grpSpPr>
        <p:sp>
          <p:nvSpPr>
            <p:cNvPr id="16" name="Rectangle 15"/>
            <p:cNvSpPr/>
            <p:nvPr userDrawn="1"/>
          </p:nvSpPr>
          <p:spPr>
            <a:xfrm>
              <a:off x="7715250" y="49266"/>
              <a:ext cx="1066800" cy="1059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530354" y="49266"/>
              <a:ext cx="1371600" cy="105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Group 17"/>
          <p:cNvGrpSpPr/>
          <p:nvPr/>
        </p:nvGrpSpPr>
        <p:grpSpPr>
          <a:xfrm>
            <a:off x="9276348" y="5875341"/>
            <a:ext cx="2463032" cy="660849"/>
            <a:chOff x="6585275" y="184551"/>
            <a:chExt cx="2463032" cy="660849"/>
          </a:xfrm>
        </p:grpSpPr>
        <p:pic>
          <p:nvPicPr>
            <p:cNvPr id="19" name="Picture 2" descr="C:\Users\giulia.he\OP3 working files\OP3 Templates\MMB_branding.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677853" y="190605"/>
              <a:ext cx="2277876" cy="65479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8955729" y="190605"/>
              <a:ext cx="92578" cy="654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6585275" y="184551"/>
              <a:ext cx="92578" cy="654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0044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7579" t="5721" r="1917" b="1419"/>
          <a:stretch/>
        </p:blipFill>
        <p:spPr bwMode="auto">
          <a:xfrm rot="5400000">
            <a:off x="4831912" y="-385038"/>
            <a:ext cx="4712726" cy="795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2">
            <a:extLst>
              <a:ext uri="{FF2B5EF4-FFF2-40B4-BE49-F238E27FC236}">
                <a16:creationId xmlns:a16="http://schemas.microsoft.com/office/drawing/2014/main" id="{B04ADB04-44FE-4C9B-9EE6-D223A5227232}"/>
              </a:ext>
            </a:extLst>
          </p:cNvPr>
          <p:cNvSpPr txBox="1">
            <a:spLocks noChangeArrowheads="1"/>
          </p:cNvSpPr>
          <p:nvPr/>
        </p:nvSpPr>
        <p:spPr bwMode="auto">
          <a:xfrm>
            <a:off x="738911" y="3279285"/>
            <a:ext cx="1847272" cy="1112510"/>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marL="0" marR="0" algn="ctr">
              <a:spcBef>
                <a:spcPts val="0"/>
              </a:spcBef>
              <a:spcAft>
                <a:spcPts val="0"/>
              </a:spcAft>
            </a:pPr>
            <a:r>
              <a:rPr lang="en-US" sz="1800" b="1" dirty="0">
                <a:latin typeface="Calibri" panose="020F0502020204030204" pitchFamily="34" charset="0"/>
                <a:cs typeface="Times New Roman" panose="02020603050405020304" pitchFamily="18" charset="0"/>
              </a:rPr>
              <a:t>Methodology is </a:t>
            </a:r>
          </a:p>
          <a:p>
            <a:pPr marL="0" marR="0" algn="ctr">
              <a:spcBef>
                <a:spcPts val="0"/>
              </a:spcBef>
              <a:spcAft>
                <a:spcPts val="0"/>
              </a:spcAft>
            </a:pPr>
            <a:r>
              <a:rPr lang="en-US" sz="1800" b="1" dirty="0">
                <a:latin typeface="Calibri" panose="020F0502020204030204" pitchFamily="34" charset="0"/>
                <a:cs typeface="Times New Roman" panose="02020603050405020304" pitchFamily="18" charset="0"/>
              </a:rPr>
              <a:t>key</a:t>
            </a:r>
          </a:p>
        </p:txBody>
      </p:sp>
      <p:grpSp>
        <p:nvGrpSpPr>
          <p:cNvPr id="5" name="Group 4"/>
          <p:cNvGrpSpPr/>
          <p:nvPr>
            <p:custDataLst>
              <p:tags r:id="rId1"/>
            </p:custDataLst>
          </p:nvPr>
        </p:nvGrpSpPr>
        <p:grpSpPr>
          <a:xfrm>
            <a:off x="2654954" y="364961"/>
            <a:ext cx="9145588" cy="6317947"/>
            <a:chOff x="2654954" y="364961"/>
            <a:chExt cx="9145588" cy="6317947"/>
          </a:xfrm>
        </p:grpSpPr>
        <p:sp>
          <p:nvSpPr>
            <p:cNvPr id="6" name="Rectangle 29"/>
            <p:cNvSpPr>
              <a:spLocks noChangeArrowheads="1"/>
            </p:cNvSpPr>
            <p:nvPr>
              <p:custDataLst>
                <p:tags r:id="rId4"/>
              </p:custDataLst>
            </p:nvPr>
          </p:nvSpPr>
          <p:spPr bwMode="auto">
            <a:xfrm>
              <a:off x="5169554" y="364961"/>
              <a:ext cx="6629400" cy="217808"/>
            </a:xfrm>
            <a:prstGeom prst="rect">
              <a:avLst/>
            </a:prstGeom>
            <a:solidFill>
              <a:schemeClr val="tx2"/>
            </a:solidFill>
            <a:ln w="9525">
              <a:solidFill>
                <a:srgbClr val="000066"/>
              </a:solidFill>
              <a:miter lim="800000"/>
              <a:headEnd/>
              <a:tailEnd/>
            </a:ln>
            <a:effectLst/>
          </p:spPr>
          <p:txBody>
            <a:bodyPr wrap="none" anchor="ctr"/>
            <a:lstStyle/>
            <a:p>
              <a:pPr eaLnBrk="0" hangingPunct="0">
                <a:defRPr/>
              </a:pPr>
              <a:endParaRPr lang="en-US" dirty="0">
                <a:latin typeface="Arial" pitchFamily="34" charset="0"/>
              </a:endParaRPr>
            </a:p>
          </p:txBody>
        </p:sp>
        <p:sp>
          <p:nvSpPr>
            <p:cNvPr id="7" name="Line 30"/>
            <p:cNvSpPr>
              <a:spLocks noChangeShapeType="1"/>
            </p:cNvSpPr>
            <p:nvPr>
              <p:custDataLst>
                <p:tags r:id="rId5"/>
              </p:custDataLst>
            </p:nvPr>
          </p:nvSpPr>
          <p:spPr bwMode="auto">
            <a:xfrm>
              <a:off x="11798954" y="364961"/>
              <a:ext cx="1588" cy="6316434"/>
            </a:xfrm>
            <a:prstGeom prst="line">
              <a:avLst/>
            </a:prstGeom>
            <a:noFill/>
            <a:ln w="12700">
              <a:solidFill>
                <a:srgbClr val="000066"/>
              </a:solidFill>
              <a:round/>
              <a:headEnd/>
              <a:tailEnd/>
            </a:ln>
            <a:effectLst/>
          </p:spPr>
          <p:txBody>
            <a:bodyPr wrap="none" anchor="ctr"/>
            <a:lstStyle/>
            <a:p>
              <a:pPr eaLnBrk="0" hangingPunct="0">
                <a:defRPr/>
              </a:pPr>
              <a:endParaRPr lang="en-US" dirty="0">
                <a:latin typeface="Arial" pitchFamily="34" charset="0"/>
              </a:endParaRPr>
            </a:p>
          </p:txBody>
        </p:sp>
        <p:sp>
          <p:nvSpPr>
            <p:cNvPr id="8" name="Rectangle 31"/>
            <p:cNvSpPr>
              <a:spLocks noChangeArrowheads="1"/>
            </p:cNvSpPr>
            <p:nvPr>
              <p:custDataLst>
                <p:tags r:id="rId6"/>
              </p:custDataLst>
            </p:nvPr>
          </p:nvSpPr>
          <p:spPr bwMode="auto">
            <a:xfrm>
              <a:off x="2654954" y="6536190"/>
              <a:ext cx="2514600" cy="145205"/>
            </a:xfrm>
            <a:prstGeom prst="rect">
              <a:avLst/>
            </a:prstGeom>
            <a:solidFill>
              <a:schemeClr val="tx2"/>
            </a:solidFill>
            <a:ln w="9525">
              <a:solidFill>
                <a:srgbClr val="000066"/>
              </a:solidFill>
              <a:miter lim="800000"/>
              <a:headEnd/>
              <a:tailEnd/>
            </a:ln>
            <a:effectLst/>
          </p:spPr>
          <p:txBody>
            <a:bodyPr wrap="none" anchor="ctr"/>
            <a:lstStyle/>
            <a:p>
              <a:pPr eaLnBrk="0" hangingPunct="0">
                <a:defRPr/>
              </a:pPr>
              <a:endParaRPr lang="en-US" dirty="0">
                <a:latin typeface="Arial" pitchFamily="34" charset="0"/>
              </a:endParaRPr>
            </a:p>
          </p:txBody>
        </p:sp>
        <p:sp>
          <p:nvSpPr>
            <p:cNvPr id="9" name="Line 32"/>
            <p:cNvSpPr>
              <a:spLocks noChangeShapeType="1"/>
            </p:cNvSpPr>
            <p:nvPr>
              <p:custDataLst>
                <p:tags r:id="rId7"/>
              </p:custDataLst>
            </p:nvPr>
          </p:nvSpPr>
          <p:spPr bwMode="auto">
            <a:xfrm flipH="1">
              <a:off x="2654954" y="6681395"/>
              <a:ext cx="9144000" cy="1513"/>
            </a:xfrm>
            <a:prstGeom prst="line">
              <a:avLst/>
            </a:prstGeom>
            <a:noFill/>
            <a:ln w="12700">
              <a:solidFill>
                <a:srgbClr val="000066"/>
              </a:solidFill>
              <a:round/>
              <a:headEnd/>
              <a:tailEnd/>
            </a:ln>
            <a:effectLst/>
          </p:spPr>
          <p:txBody>
            <a:bodyPr wrap="none" anchor="ctr"/>
            <a:lstStyle/>
            <a:p>
              <a:pPr eaLnBrk="0" hangingPunct="0">
                <a:defRPr/>
              </a:pPr>
              <a:endParaRPr lang="en-US" dirty="0">
                <a:latin typeface="Arial" pitchFamily="34" charset="0"/>
              </a:endParaRPr>
            </a:p>
          </p:txBody>
        </p:sp>
      </p:grpSp>
      <p:grpSp>
        <p:nvGrpSpPr>
          <p:cNvPr id="10" name="Group 33"/>
          <p:cNvGrpSpPr>
            <a:grpSpLocks/>
          </p:cNvGrpSpPr>
          <p:nvPr>
            <p:custDataLst>
              <p:tags r:id="rId2"/>
            </p:custDataLst>
          </p:nvPr>
        </p:nvGrpSpPr>
        <p:grpSpPr bwMode="auto">
          <a:xfrm>
            <a:off x="336885" y="1167069"/>
            <a:ext cx="8915400" cy="346075"/>
            <a:chOff x="287" y="1003"/>
            <a:chExt cx="5615" cy="217"/>
          </a:xfrm>
        </p:grpSpPr>
        <p:sp>
          <p:nvSpPr>
            <p:cNvPr id="11" name="Text Box 34"/>
            <p:cNvSpPr txBox="1">
              <a:spLocks noChangeArrowheads="1"/>
            </p:cNvSpPr>
            <p:nvPr>
              <p:custDataLst>
                <p:tags r:id="rId3"/>
              </p:custDataLst>
            </p:nvPr>
          </p:nvSpPr>
          <p:spPr bwMode="auto">
            <a:xfrm>
              <a:off x="431" y="1003"/>
              <a:ext cx="5471" cy="190"/>
            </a:xfrm>
            <a:prstGeom prst="rect">
              <a:avLst/>
            </a:prstGeom>
            <a:noFill/>
            <a:ln w="9525">
              <a:noFill/>
              <a:miter lim="800000"/>
              <a:headEnd/>
              <a:tailEnd/>
            </a:ln>
            <a:effectLst/>
          </p:spPr>
          <p:txBody>
            <a:bodyPr lIns="0" tIns="50789" rIns="0" bIns="0">
              <a:spAutoFit/>
            </a:bodyPr>
            <a:lstStyle/>
            <a:p>
              <a:pPr>
                <a:defRPr/>
              </a:pPr>
              <a:endParaRPr lang="en-US" altLang="en-US" b="1" dirty="0">
                <a:solidFill>
                  <a:srgbClr val="001C5C"/>
                </a:solidFill>
                <a:latin typeface="Arial" pitchFamily="34" charset="0"/>
                <a:ea typeface="ＭＳ Ｐゴシック" pitchFamily="34" charset="-128"/>
              </a:endParaRPr>
            </a:p>
          </p:txBody>
        </p:sp>
        <p:sp>
          <p:nvSpPr>
            <p:cNvPr id="12" name="Line 35"/>
            <p:cNvSpPr>
              <a:spLocks noChangeShapeType="1"/>
            </p:cNvSpPr>
            <p:nvPr/>
          </p:nvSpPr>
          <p:spPr bwMode="auto">
            <a:xfrm>
              <a:off x="287" y="1008"/>
              <a:ext cx="5615" cy="1"/>
            </a:xfrm>
            <a:prstGeom prst="line">
              <a:avLst/>
            </a:prstGeom>
            <a:noFill/>
            <a:ln w="12700">
              <a:solidFill>
                <a:srgbClr val="000080"/>
              </a:solidFill>
              <a:round/>
              <a:headEnd/>
              <a:tailEnd/>
            </a:ln>
            <a:effectLst/>
          </p:spPr>
          <p:txBody>
            <a:bodyPr wrap="none" anchor="ctr"/>
            <a:lstStyle/>
            <a:p>
              <a:pPr eaLnBrk="0" hangingPunct="0">
                <a:defRPr/>
              </a:pPr>
              <a:endParaRPr lang="en-US" dirty="0">
                <a:latin typeface="Arial" pitchFamily="34" charset="0"/>
              </a:endParaRPr>
            </a:p>
          </p:txBody>
        </p:sp>
        <p:sp>
          <p:nvSpPr>
            <p:cNvPr id="13" name="Rectangle 36"/>
            <p:cNvSpPr>
              <a:spLocks noChangeArrowheads="1"/>
            </p:cNvSpPr>
            <p:nvPr/>
          </p:nvSpPr>
          <p:spPr bwMode="auto">
            <a:xfrm>
              <a:off x="287" y="1008"/>
              <a:ext cx="54" cy="212"/>
            </a:xfrm>
            <a:prstGeom prst="rect">
              <a:avLst/>
            </a:prstGeom>
            <a:solidFill>
              <a:srgbClr val="001C5C"/>
            </a:solidFill>
            <a:ln w="9525">
              <a:noFill/>
              <a:miter lim="800000"/>
              <a:headEnd/>
              <a:tailEnd/>
            </a:ln>
            <a:effectLst/>
          </p:spPr>
          <p:txBody>
            <a:bodyPr wrap="none" lIns="91418" tIns="45710" rIns="91418" bIns="45710" anchor="ctr"/>
            <a:lstStyle/>
            <a:p>
              <a:pPr algn="ctr">
                <a:defRPr/>
              </a:pPr>
              <a:endParaRPr lang="en-GB" sz="1800" b="1" dirty="0">
                <a:solidFill>
                  <a:schemeClr val="tx2"/>
                </a:solidFill>
                <a:latin typeface="Book Antiqua" pitchFamily="18" charset="0"/>
              </a:endParaRPr>
            </a:p>
          </p:txBody>
        </p:sp>
      </p:grpSp>
      <p:grpSp>
        <p:nvGrpSpPr>
          <p:cNvPr id="14" name="Group 13"/>
          <p:cNvGrpSpPr/>
          <p:nvPr/>
        </p:nvGrpSpPr>
        <p:grpSpPr>
          <a:xfrm>
            <a:off x="147146" y="142479"/>
            <a:ext cx="1371600" cy="1059874"/>
            <a:chOff x="7530354" y="49266"/>
            <a:chExt cx="1371600" cy="1059874"/>
          </a:xfrm>
        </p:grpSpPr>
        <p:sp>
          <p:nvSpPr>
            <p:cNvPr id="15" name="Rectangle 14"/>
            <p:cNvSpPr/>
            <p:nvPr userDrawn="1"/>
          </p:nvSpPr>
          <p:spPr>
            <a:xfrm>
              <a:off x="7715250" y="49266"/>
              <a:ext cx="1066800" cy="1059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530354" y="49266"/>
              <a:ext cx="1371600" cy="105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p:cNvGrpSpPr/>
          <p:nvPr/>
        </p:nvGrpSpPr>
        <p:grpSpPr>
          <a:xfrm>
            <a:off x="9276348" y="5947530"/>
            <a:ext cx="2463032" cy="660849"/>
            <a:chOff x="6585275" y="184551"/>
            <a:chExt cx="2463032" cy="660849"/>
          </a:xfrm>
        </p:grpSpPr>
        <p:pic>
          <p:nvPicPr>
            <p:cNvPr id="18" name="Picture 2" descr="C:\Users\giulia.he\OP3 working files\OP3 Templates\MMB_branding.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677853" y="190605"/>
              <a:ext cx="2277876" cy="65479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8955729" y="190605"/>
              <a:ext cx="92578" cy="654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6585275" y="184551"/>
              <a:ext cx="92578" cy="654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771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7"/>
          <p:cNvSpPr>
            <a:spLocks noChangeArrowheads="1"/>
          </p:cNvSpPr>
          <p:nvPr>
            <p:custDataLst>
              <p:tags r:id="rId1"/>
            </p:custDataLst>
          </p:nvPr>
        </p:nvSpPr>
        <p:spPr bwMode="gray">
          <a:xfrm>
            <a:off x="11226031" y="6575052"/>
            <a:ext cx="411788" cy="215713"/>
          </a:xfrm>
          <a:prstGeom prst="rect">
            <a:avLst/>
          </a:prstGeom>
          <a:noFill/>
          <a:ln w="12700">
            <a:noFill/>
            <a:miter lim="800000"/>
            <a:headEnd/>
            <a:tailEnd/>
          </a:ln>
        </p:spPr>
        <p:txBody>
          <a:bodyPr wrap="none"/>
          <a:lstStyle/>
          <a:p>
            <a:pPr algn="r" eaLnBrk="0" hangingPunct="0"/>
            <a:endParaRPr lang="en-US" sz="1000" b="1" dirty="0"/>
          </a:p>
        </p:txBody>
      </p:sp>
      <p:sp>
        <p:nvSpPr>
          <p:cNvPr id="36" name="TextBox 35"/>
          <p:cNvSpPr txBox="1"/>
          <p:nvPr/>
        </p:nvSpPr>
        <p:spPr>
          <a:xfrm>
            <a:off x="2354785" y="87161"/>
            <a:ext cx="8035636" cy="1277273"/>
          </a:xfrm>
          <a:prstGeom prst="rect">
            <a:avLst/>
          </a:prstGeom>
          <a:noFill/>
        </p:spPr>
        <p:txBody>
          <a:bodyPr wrap="square" rtlCol="0">
            <a:spAutoFit/>
          </a:bodyPr>
          <a:lstStyle/>
          <a:p>
            <a:pPr>
              <a:spcAft>
                <a:spcPts val="1800"/>
              </a:spcAft>
            </a:pPr>
            <a:r>
              <a:rPr lang="en-US" sz="3200" b="1" dirty="0">
                <a:latin typeface="Calibri" panose="020F0502020204030204" pitchFamily="34" charset="0"/>
              </a:rPr>
              <a:t>The District’s Solution (The 5</a:t>
            </a:r>
            <a:r>
              <a:rPr lang="en-US" sz="3200" b="1" baseline="30000" dirty="0">
                <a:latin typeface="Calibri" panose="020F0502020204030204" pitchFamily="34" charset="0"/>
              </a:rPr>
              <a:t>th</a:t>
            </a:r>
            <a:r>
              <a:rPr lang="en-US" sz="3200" b="1" dirty="0">
                <a:latin typeface="Calibri" panose="020F0502020204030204" pitchFamily="34" charset="0"/>
              </a:rPr>
              <a:t> Step)</a:t>
            </a:r>
          </a:p>
          <a:p>
            <a:r>
              <a:rPr lang="en-US" sz="3000" b="1" dirty="0">
                <a:latin typeface="Calibri" panose="020F0502020204030204" pitchFamily="34" charset="0"/>
              </a:rPr>
              <a:t>to $4.2 Billion in Unfunded Projects</a:t>
            </a:r>
          </a:p>
        </p:txBody>
      </p:sp>
      <p:sp>
        <p:nvSpPr>
          <p:cNvPr id="18" name="Slide Number Placeholder 5"/>
          <p:cNvSpPr>
            <a:spLocks noGrp="1"/>
          </p:cNvSpPr>
          <p:nvPr>
            <p:ph type="sldNum" sz="quarter" idx="10"/>
          </p:nvPr>
        </p:nvSpPr>
        <p:spPr/>
        <p:txBody>
          <a:bodyPr/>
          <a:lstStyle/>
          <a:p>
            <a:pPr>
              <a:defRPr/>
            </a:pPr>
            <a:fld id="{0E769357-EEF9-4F9A-A151-6E6700B8F8D1}" type="slidenum">
              <a:rPr lang="en-US" smtClean="0">
                <a:solidFill>
                  <a:srgbClr val="000000"/>
                </a:solidFill>
              </a:rPr>
              <a:pPr>
                <a:defRPr/>
              </a:pPr>
              <a:t>15</a:t>
            </a:fld>
            <a:endParaRPr lang="en-US" dirty="0">
              <a:solidFill>
                <a:srgbClr val="000000"/>
              </a:solidFill>
            </a:endParaRPr>
          </a:p>
        </p:txBody>
      </p:sp>
      <p:pic>
        <p:nvPicPr>
          <p:cNvPr id="4" name="Picture 3">
            <a:extLst>
              <a:ext uri="{FF2B5EF4-FFF2-40B4-BE49-F238E27FC236}">
                <a16:creationId xmlns:a16="http://schemas.microsoft.com/office/drawing/2014/main" id="{AA8D5FE4-C19E-455B-8C54-AF1D26AC657C}"/>
              </a:ext>
            </a:extLst>
          </p:cNvPr>
          <p:cNvPicPr>
            <a:picLocks noChangeAspect="1"/>
          </p:cNvPicPr>
          <p:nvPr/>
        </p:nvPicPr>
        <p:blipFill>
          <a:blip r:embed="rId10"/>
          <a:stretch>
            <a:fillRect/>
          </a:stretch>
        </p:blipFill>
        <p:spPr>
          <a:xfrm>
            <a:off x="738910" y="1479177"/>
            <a:ext cx="6536651" cy="2347896"/>
          </a:xfrm>
          <a:prstGeom prst="rect">
            <a:avLst/>
          </a:prstGeom>
        </p:spPr>
      </p:pic>
      <p:pic>
        <p:nvPicPr>
          <p:cNvPr id="8" name="Picture 7">
            <a:extLst>
              <a:ext uri="{FF2B5EF4-FFF2-40B4-BE49-F238E27FC236}">
                <a16:creationId xmlns:a16="http://schemas.microsoft.com/office/drawing/2014/main" id="{9796F837-C489-4ED7-A710-711CDDBA869D}"/>
              </a:ext>
            </a:extLst>
          </p:cNvPr>
          <p:cNvPicPr>
            <a:picLocks noChangeAspect="1"/>
          </p:cNvPicPr>
          <p:nvPr/>
        </p:nvPicPr>
        <p:blipFill>
          <a:blip r:embed="rId11"/>
          <a:stretch>
            <a:fillRect/>
          </a:stretch>
        </p:blipFill>
        <p:spPr>
          <a:xfrm>
            <a:off x="4732969" y="3885727"/>
            <a:ext cx="6720122" cy="2477563"/>
          </a:xfrm>
          <a:prstGeom prst="rect">
            <a:avLst/>
          </a:prstGeom>
        </p:spPr>
      </p:pic>
      <p:sp>
        <p:nvSpPr>
          <p:cNvPr id="2" name="TextBox 1">
            <a:extLst>
              <a:ext uri="{FF2B5EF4-FFF2-40B4-BE49-F238E27FC236}">
                <a16:creationId xmlns:a16="http://schemas.microsoft.com/office/drawing/2014/main" id="{A96B1C7D-EEDB-4EF0-859E-5EAD2EAAF569}"/>
              </a:ext>
            </a:extLst>
          </p:cNvPr>
          <p:cNvSpPr txBox="1"/>
          <p:nvPr/>
        </p:nvSpPr>
        <p:spPr>
          <a:xfrm>
            <a:off x="7790385" y="1994646"/>
            <a:ext cx="3509818" cy="1200329"/>
          </a:xfrm>
          <a:prstGeom prst="rect">
            <a:avLst/>
          </a:prstGeom>
          <a:noFill/>
          <a:ln>
            <a:solidFill>
              <a:schemeClr val="tx1"/>
            </a:solidFill>
          </a:ln>
        </p:spPr>
        <p:txBody>
          <a:bodyPr wrap="square" rtlCol="0">
            <a:spAutoFit/>
          </a:bodyPr>
          <a:lstStyle/>
          <a:p>
            <a:r>
              <a:rPr lang="en-US" b="1" dirty="0">
                <a:latin typeface="Calibri" panose="020F0502020204030204" pitchFamily="34" charset="0"/>
              </a:rPr>
              <a:t>New District law gradually increases </a:t>
            </a:r>
            <a:r>
              <a:rPr lang="en-US" b="1" dirty="0" err="1">
                <a:latin typeface="Calibri" panose="020F0502020204030204" pitchFamily="34" charset="0"/>
              </a:rPr>
              <a:t>paygo</a:t>
            </a:r>
            <a:r>
              <a:rPr lang="en-US" b="1" dirty="0">
                <a:latin typeface="Calibri" panose="020F0502020204030204" pitchFamily="34" charset="0"/>
              </a:rPr>
              <a:t> (cash funding) levels to equal annual depreciation.</a:t>
            </a:r>
          </a:p>
        </p:txBody>
      </p:sp>
      <p:sp>
        <p:nvSpPr>
          <p:cNvPr id="3" name="TextBox 2">
            <a:extLst>
              <a:ext uri="{FF2B5EF4-FFF2-40B4-BE49-F238E27FC236}">
                <a16:creationId xmlns:a16="http://schemas.microsoft.com/office/drawing/2014/main" id="{858DB25F-A723-4459-B966-D869BCE94026}"/>
              </a:ext>
            </a:extLst>
          </p:cNvPr>
          <p:cNvSpPr txBox="1"/>
          <p:nvPr/>
        </p:nvSpPr>
        <p:spPr>
          <a:xfrm>
            <a:off x="971762" y="4530885"/>
            <a:ext cx="3509818" cy="1477328"/>
          </a:xfrm>
          <a:prstGeom prst="rect">
            <a:avLst/>
          </a:prstGeom>
          <a:noFill/>
          <a:ln>
            <a:solidFill>
              <a:schemeClr val="tx1"/>
            </a:solidFill>
          </a:ln>
        </p:spPr>
        <p:txBody>
          <a:bodyPr wrap="square" rtlCol="0">
            <a:spAutoFit/>
          </a:bodyPr>
          <a:lstStyle/>
          <a:p>
            <a:r>
              <a:rPr lang="en-US" b="1" dirty="0">
                <a:latin typeface="Calibri" panose="020F0502020204030204" pitchFamily="34" charset="0"/>
              </a:rPr>
              <a:t>Issuing debt up to the statutory limit, refunding existing debt and utilizing higher </a:t>
            </a:r>
            <a:r>
              <a:rPr lang="en-US" b="1" dirty="0" err="1">
                <a:latin typeface="Calibri" panose="020F0502020204030204" pitchFamily="34" charset="0"/>
              </a:rPr>
              <a:t>paygo</a:t>
            </a:r>
            <a:r>
              <a:rPr lang="en-US" b="1" dirty="0">
                <a:latin typeface="Calibri" panose="020F0502020204030204" pitchFamily="34" charset="0"/>
              </a:rPr>
              <a:t> levels will allow all deferred maintenance to be addressed by 2028. </a:t>
            </a:r>
          </a:p>
        </p:txBody>
      </p:sp>
      <p:grpSp>
        <p:nvGrpSpPr>
          <p:cNvPr id="9" name="Group 8"/>
          <p:cNvGrpSpPr/>
          <p:nvPr>
            <p:custDataLst>
              <p:tags r:id="rId2"/>
            </p:custDataLst>
          </p:nvPr>
        </p:nvGrpSpPr>
        <p:grpSpPr>
          <a:xfrm>
            <a:off x="2654954" y="653717"/>
            <a:ext cx="9145588" cy="6029191"/>
            <a:chOff x="2654954" y="364961"/>
            <a:chExt cx="9145588" cy="6317947"/>
          </a:xfrm>
        </p:grpSpPr>
        <p:sp>
          <p:nvSpPr>
            <p:cNvPr id="10" name="Rectangle 29"/>
            <p:cNvSpPr>
              <a:spLocks noChangeArrowheads="1"/>
            </p:cNvSpPr>
            <p:nvPr>
              <p:custDataLst>
                <p:tags r:id="rId5"/>
              </p:custDataLst>
            </p:nvPr>
          </p:nvSpPr>
          <p:spPr bwMode="auto">
            <a:xfrm>
              <a:off x="5169554" y="364961"/>
              <a:ext cx="6629400" cy="217808"/>
            </a:xfrm>
            <a:prstGeom prst="rect">
              <a:avLst/>
            </a:prstGeom>
            <a:solidFill>
              <a:schemeClr val="tx2"/>
            </a:solidFill>
            <a:ln w="9525">
              <a:solidFill>
                <a:srgbClr val="000066"/>
              </a:solidFill>
              <a:miter lim="800000"/>
              <a:headEnd/>
              <a:tailEnd/>
            </a:ln>
            <a:effectLst/>
          </p:spPr>
          <p:txBody>
            <a:bodyPr wrap="none" anchor="ctr"/>
            <a:lstStyle/>
            <a:p>
              <a:pPr eaLnBrk="0" hangingPunct="0">
                <a:defRPr/>
              </a:pPr>
              <a:endParaRPr lang="en-US" dirty="0">
                <a:latin typeface="Arial" pitchFamily="34" charset="0"/>
              </a:endParaRPr>
            </a:p>
          </p:txBody>
        </p:sp>
        <p:sp>
          <p:nvSpPr>
            <p:cNvPr id="11" name="Line 30"/>
            <p:cNvSpPr>
              <a:spLocks noChangeShapeType="1"/>
            </p:cNvSpPr>
            <p:nvPr>
              <p:custDataLst>
                <p:tags r:id="rId6"/>
              </p:custDataLst>
            </p:nvPr>
          </p:nvSpPr>
          <p:spPr bwMode="auto">
            <a:xfrm>
              <a:off x="11798954" y="364961"/>
              <a:ext cx="1588" cy="6316434"/>
            </a:xfrm>
            <a:prstGeom prst="line">
              <a:avLst/>
            </a:prstGeom>
            <a:noFill/>
            <a:ln w="12700">
              <a:solidFill>
                <a:srgbClr val="000066"/>
              </a:solidFill>
              <a:round/>
              <a:headEnd/>
              <a:tailEnd/>
            </a:ln>
            <a:effectLst/>
          </p:spPr>
          <p:txBody>
            <a:bodyPr wrap="none" anchor="ctr"/>
            <a:lstStyle/>
            <a:p>
              <a:pPr eaLnBrk="0" hangingPunct="0">
                <a:defRPr/>
              </a:pPr>
              <a:endParaRPr lang="en-US" dirty="0">
                <a:latin typeface="Arial" pitchFamily="34" charset="0"/>
              </a:endParaRPr>
            </a:p>
          </p:txBody>
        </p:sp>
        <p:sp>
          <p:nvSpPr>
            <p:cNvPr id="12" name="Rectangle 31"/>
            <p:cNvSpPr>
              <a:spLocks noChangeArrowheads="1"/>
            </p:cNvSpPr>
            <p:nvPr>
              <p:custDataLst>
                <p:tags r:id="rId7"/>
              </p:custDataLst>
            </p:nvPr>
          </p:nvSpPr>
          <p:spPr bwMode="auto">
            <a:xfrm>
              <a:off x="2654954" y="6536190"/>
              <a:ext cx="2514600" cy="145205"/>
            </a:xfrm>
            <a:prstGeom prst="rect">
              <a:avLst/>
            </a:prstGeom>
            <a:solidFill>
              <a:schemeClr val="tx2"/>
            </a:solidFill>
            <a:ln w="9525">
              <a:solidFill>
                <a:srgbClr val="000066"/>
              </a:solidFill>
              <a:miter lim="800000"/>
              <a:headEnd/>
              <a:tailEnd/>
            </a:ln>
            <a:effectLst/>
          </p:spPr>
          <p:txBody>
            <a:bodyPr wrap="none" anchor="ctr"/>
            <a:lstStyle/>
            <a:p>
              <a:pPr eaLnBrk="0" hangingPunct="0">
                <a:defRPr/>
              </a:pPr>
              <a:endParaRPr lang="en-US" dirty="0">
                <a:latin typeface="Arial" pitchFamily="34" charset="0"/>
              </a:endParaRPr>
            </a:p>
          </p:txBody>
        </p:sp>
        <p:sp>
          <p:nvSpPr>
            <p:cNvPr id="13" name="Line 32"/>
            <p:cNvSpPr>
              <a:spLocks noChangeShapeType="1"/>
            </p:cNvSpPr>
            <p:nvPr>
              <p:custDataLst>
                <p:tags r:id="rId8"/>
              </p:custDataLst>
            </p:nvPr>
          </p:nvSpPr>
          <p:spPr bwMode="auto">
            <a:xfrm flipH="1">
              <a:off x="2654954" y="6681395"/>
              <a:ext cx="9144000" cy="1513"/>
            </a:xfrm>
            <a:prstGeom prst="line">
              <a:avLst/>
            </a:prstGeom>
            <a:noFill/>
            <a:ln w="12700">
              <a:solidFill>
                <a:srgbClr val="000066"/>
              </a:solidFill>
              <a:round/>
              <a:headEnd/>
              <a:tailEnd/>
            </a:ln>
            <a:effectLst/>
          </p:spPr>
          <p:txBody>
            <a:bodyPr wrap="none" anchor="ctr"/>
            <a:lstStyle/>
            <a:p>
              <a:pPr eaLnBrk="0" hangingPunct="0">
                <a:defRPr/>
              </a:pPr>
              <a:endParaRPr lang="en-US" dirty="0">
                <a:latin typeface="Arial" pitchFamily="34" charset="0"/>
              </a:endParaRPr>
            </a:p>
          </p:txBody>
        </p:sp>
      </p:grpSp>
      <p:grpSp>
        <p:nvGrpSpPr>
          <p:cNvPr id="14" name="Group 33"/>
          <p:cNvGrpSpPr>
            <a:grpSpLocks/>
          </p:cNvGrpSpPr>
          <p:nvPr>
            <p:custDataLst>
              <p:tags r:id="rId3"/>
            </p:custDataLst>
          </p:nvPr>
        </p:nvGrpSpPr>
        <p:grpSpPr bwMode="auto">
          <a:xfrm>
            <a:off x="360948" y="1383636"/>
            <a:ext cx="8915400" cy="346075"/>
            <a:chOff x="287" y="1003"/>
            <a:chExt cx="5615" cy="217"/>
          </a:xfrm>
        </p:grpSpPr>
        <p:sp>
          <p:nvSpPr>
            <p:cNvPr id="15" name="Text Box 34"/>
            <p:cNvSpPr txBox="1">
              <a:spLocks noChangeArrowheads="1"/>
            </p:cNvSpPr>
            <p:nvPr>
              <p:custDataLst>
                <p:tags r:id="rId4"/>
              </p:custDataLst>
            </p:nvPr>
          </p:nvSpPr>
          <p:spPr bwMode="auto">
            <a:xfrm>
              <a:off x="431" y="1003"/>
              <a:ext cx="5471" cy="190"/>
            </a:xfrm>
            <a:prstGeom prst="rect">
              <a:avLst/>
            </a:prstGeom>
            <a:noFill/>
            <a:ln w="9525">
              <a:noFill/>
              <a:miter lim="800000"/>
              <a:headEnd/>
              <a:tailEnd/>
            </a:ln>
            <a:effectLst/>
          </p:spPr>
          <p:txBody>
            <a:bodyPr lIns="0" tIns="50789" rIns="0" bIns="0">
              <a:spAutoFit/>
            </a:bodyPr>
            <a:lstStyle/>
            <a:p>
              <a:pPr>
                <a:defRPr/>
              </a:pPr>
              <a:endParaRPr lang="en-US" altLang="en-US" b="1" dirty="0">
                <a:solidFill>
                  <a:srgbClr val="001C5C"/>
                </a:solidFill>
                <a:latin typeface="Arial" pitchFamily="34" charset="0"/>
                <a:ea typeface="ＭＳ Ｐゴシック" pitchFamily="34" charset="-128"/>
              </a:endParaRPr>
            </a:p>
          </p:txBody>
        </p:sp>
        <p:sp>
          <p:nvSpPr>
            <p:cNvPr id="16" name="Line 35"/>
            <p:cNvSpPr>
              <a:spLocks noChangeShapeType="1"/>
            </p:cNvSpPr>
            <p:nvPr/>
          </p:nvSpPr>
          <p:spPr bwMode="auto">
            <a:xfrm>
              <a:off x="287" y="1008"/>
              <a:ext cx="5615" cy="1"/>
            </a:xfrm>
            <a:prstGeom prst="line">
              <a:avLst/>
            </a:prstGeom>
            <a:noFill/>
            <a:ln w="12700">
              <a:solidFill>
                <a:srgbClr val="000080"/>
              </a:solidFill>
              <a:round/>
              <a:headEnd/>
              <a:tailEnd/>
            </a:ln>
            <a:effectLst/>
          </p:spPr>
          <p:txBody>
            <a:bodyPr wrap="none" anchor="ctr"/>
            <a:lstStyle/>
            <a:p>
              <a:pPr eaLnBrk="0" hangingPunct="0">
                <a:defRPr/>
              </a:pPr>
              <a:endParaRPr lang="en-US" dirty="0">
                <a:latin typeface="Arial" pitchFamily="34" charset="0"/>
              </a:endParaRPr>
            </a:p>
          </p:txBody>
        </p:sp>
        <p:sp>
          <p:nvSpPr>
            <p:cNvPr id="17" name="Rectangle 36"/>
            <p:cNvSpPr>
              <a:spLocks noChangeArrowheads="1"/>
            </p:cNvSpPr>
            <p:nvPr/>
          </p:nvSpPr>
          <p:spPr bwMode="auto">
            <a:xfrm>
              <a:off x="287" y="1008"/>
              <a:ext cx="54" cy="212"/>
            </a:xfrm>
            <a:prstGeom prst="rect">
              <a:avLst/>
            </a:prstGeom>
            <a:solidFill>
              <a:srgbClr val="001C5C"/>
            </a:solidFill>
            <a:ln w="9525">
              <a:noFill/>
              <a:miter lim="800000"/>
              <a:headEnd/>
              <a:tailEnd/>
            </a:ln>
            <a:effectLst/>
          </p:spPr>
          <p:txBody>
            <a:bodyPr wrap="none" lIns="91418" tIns="45710" rIns="91418" bIns="45710" anchor="ctr"/>
            <a:lstStyle/>
            <a:p>
              <a:pPr algn="ctr">
                <a:defRPr/>
              </a:pPr>
              <a:endParaRPr lang="en-GB" sz="1800" b="1" dirty="0">
                <a:solidFill>
                  <a:schemeClr val="tx2"/>
                </a:solidFill>
                <a:latin typeface="Book Antiqua" pitchFamily="18" charset="0"/>
              </a:endParaRPr>
            </a:p>
          </p:txBody>
        </p:sp>
      </p:grpSp>
      <p:grpSp>
        <p:nvGrpSpPr>
          <p:cNvPr id="19" name="Group 18"/>
          <p:cNvGrpSpPr/>
          <p:nvPr/>
        </p:nvGrpSpPr>
        <p:grpSpPr>
          <a:xfrm>
            <a:off x="147146" y="118416"/>
            <a:ext cx="1371600" cy="1059874"/>
            <a:chOff x="7530354" y="49266"/>
            <a:chExt cx="1371600" cy="1059874"/>
          </a:xfrm>
        </p:grpSpPr>
        <p:sp>
          <p:nvSpPr>
            <p:cNvPr id="20" name="Rectangle 19"/>
            <p:cNvSpPr/>
            <p:nvPr userDrawn="1"/>
          </p:nvSpPr>
          <p:spPr>
            <a:xfrm>
              <a:off x="7715250" y="49266"/>
              <a:ext cx="1066800" cy="1059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530354" y="49266"/>
              <a:ext cx="1371600" cy="105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9324474" y="5875341"/>
            <a:ext cx="2463032" cy="660849"/>
            <a:chOff x="6585275" y="184551"/>
            <a:chExt cx="2463032" cy="660849"/>
          </a:xfrm>
        </p:grpSpPr>
        <p:pic>
          <p:nvPicPr>
            <p:cNvPr id="23" name="Picture 2" descr="C:\Users\giulia.he\OP3 working files\OP3 Templates\MMB_branding.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677853" y="190605"/>
              <a:ext cx="2277876" cy="65479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userDrawn="1"/>
          </p:nvSpPr>
          <p:spPr>
            <a:xfrm>
              <a:off x="8955729" y="190605"/>
              <a:ext cx="92578" cy="654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6585275" y="184551"/>
              <a:ext cx="92578" cy="654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563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Credit Questions</a:t>
            </a:r>
          </a:p>
        </p:txBody>
      </p:sp>
      <p:sp>
        <p:nvSpPr>
          <p:cNvPr id="4" name="Text Placeholder 3"/>
          <p:cNvSpPr>
            <a:spLocks noGrp="1"/>
          </p:cNvSpPr>
          <p:nvPr>
            <p:ph type="body" idx="1"/>
          </p:nvPr>
        </p:nvSpPr>
        <p:spPr/>
        <p:txBody>
          <a:bodyPr/>
          <a:lstStyle/>
          <a:p>
            <a:r>
              <a:rPr lang="en-US" dirty="0"/>
              <a:t>Anne Selting, S&amp;P Global</a:t>
            </a:r>
          </a:p>
        </p:txBody>
      </p:sp>
      <p:sp>
        <p:nvSpPr>
          <p:cNvPr id="2" name="Slide Number Placeholder 1"/>
          <p:cNvSpPr>
            <a:spLocks noGrp="1"/>
          </p:cNvSpPr>
          <p:nvPr>
            <p:ph type="sldNum" sz="quarter" idx="12"/>
          </p:nvPr>
        </p:nvSpPr>
        <p:spPr/>
        <p:txBody>
          <a:bodyPr/>
          <a:lstStyle/>
          <a:p>
            <a:fld id="{F956C89F-A66A-4DDC-BBF5-CE103B1E19B3}" type="slidenum">
              <a:rPr lang="en-US" smtClean="0"/>
              <a:t>16</a:t>
            </a:fld>
            <a:endParaRPr lang="en-US"/>
          </a:p>
        </p:txBody>
      </p:sp>
      <p:pic>
        <p:nvPicPr>
          <p:cNvPr id="5" name="Picture 4">
            <a:extLst>
              <a:ext uri="{FF2B5EF4-FFF2-40B4-BE49-F238E27FC236}">
                <a16:creationId xmlns:a16="http://schemas.microsoft.com/office/drawing/2014/main" id="{25C8575D-5275-4004-B388-B7725C88A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620"/>
          <a:stretch/>
        </p:blipFill>
        <p:spPr bwMode="auto">
          <a:xfrm>
            <a:off x="637272" y="525679"/>
            <a:ext cx="10904755" cy="295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a:extLst>
              <a:ext uri="{FF2B5EF4-FFF2-40B4-BE49-F238E27FC236}">
                <a16:creationId xmlns:a16="http://schemas.microsoft.com/office/drawing/2014/main" id="{BF7FD6F0-1FB1-48F9-A387-FC402597BB61}"/>
              </a:ext>
            </a:extLst>
          </p:cNvPr>
          <p:cNvSpPr txBox="1">
            <a:spLocks/>
          </p:cNvSpPr>
          <p:nvPr/>
        </p:nvSpPr>
        <p:spPr>
          <a:xfrm>
            <a:off x="9229754" y="5953983"/>
            <a:ext cx="2455427" cy="4841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1">
                    <a:lumMod val="65000"/>
                    <a:lumOff val="35000"/>
                  </a:schemeClr>
                </a:solidFill>
              </a:rPr>
              <a:t>Copyright © 2016 by S&amp;P Global. </a:t>
            </a:r>
            <a:br>
              <a:rPr lang="en-US" sz="1200" dirty="0">
                <a:solidFill>
                  <a:schemeClr val="tx1">
                    <a:lumMod val="65000"/>
                    <a:lumOff val="35000"/>
                  </a:schemeClr>
                </a:solidFill>
              </a:rPr>
            </a:br>
            <a:r>
              <a:rPr lang="en-US" sz="1200" dirty="0">
                <a:solidFill>
                  <a:schemeClr val="tx1">
                    <a:lumMod val="65000"/>
                    <a:lumOff val="35000"/>
                  </a:schemeClr>
                </a:solidFill>
              </a:rPr>
              <a:t>All rights reserved.</a:t>
            </a:r>
          </a:p>
        </p:txBody>
      </p:sp>
    </p:spTree>
    <p:extLst>
      <p:ext uri="{BB962C8B-B14F-4D97-AF65-F5344CB8AC3E}">
        <p14:creationId xmlns:p14="http://schemas.microsoft.com/office/powerpoint/2010/main" val="1249197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55D1DE1-D3A7-4FAA-AA1E-43D46A26EA1D}"/>
              </a:ext>
            </a:extLst>
          </p:cNvPr>
          <p:cNvSpPr>
            <a:spLocks noGrp="1"/>
          </p:cNvSpPr>
          <p:nvPr>
            <p:ph type="title"/>
          </p:nvPr>
        </p:nvSpPr>
        <p:spPr/>
        <p:txBody>
          <a:bodyPr/>
          <a:lstStyle/>
          <a:p>
            <a:r>
              <a:rPr lang="en-US" dirty="0"/>
              <a:t>Why DM is Different than the Pension Crisis</a:t>
            </a:r>
          </a:p>
        </p:txBody>
      </p:sp>
      <p:sp>
        <p:nvSpPr>
          <p:cNvPr id="9" name="Content Placeholder 8">
            <a:extLst>
              <a:ext uri="{FF2B5EF4-FFF2-40B4-BE49-F238E27FC236}">
                <a16:creationId xmlns:a16="http://schemas.microsoft.com/office/drawing/2014/main" id="{FE276BB3-A9D3-4227-B489-304115A62F91}"/>
              </a:ext>
            </a:extLst>
          </p:cNvPr>
          <p:cNvSpPr>
            <a:spLocks noGrp="1"/>
          </p:cNvSpPr>
          <p:nvPr>
            <p:ph idx="1"/>
          </p:nvPr>
        </p:nvSpPr>
        <p:spPr>
          <a:xfrm>
            <a:off x="372140" y="1825625"/>
            <a:ext cx="10981660" cy="4351338"/>
          </a:xfrm>
        </p:spPr>
        <p:txBody>
          <a:bodyPr/>
          <a:lstStyle/>
          <a:p>
            <a:pPr lvl="1"/>
            <a:r>
              <a:rPr lang="en-US" dirty="0"/>
              <a:t>Fundamentally we think there is more flexibility to address DM, relative to pensions</a:t>
            </a:r>
          </a:p>
          <a:p>
            <a:pPr lvl="1"/>
            <a:r>
              <a:rPr lang="en-US" dirty="0"/>
              <a:t>DM doesn’t have the same legal/constitutional claim on a state/local government resources--more flexibility to manage backlogs relative to pension obligations </a:t>
            </a:r>
          </a:p>
          <a:p>
            <a:pPr lvl="1"/>
            <a:r>
              <a:rPr lang="en-US" dirty="0"/>
              <a:t>Also, there is better potential to raise new revenues to fund infrastructure investments.  Since 2012, at least 30 states have passed some combination of transportation-infrastructure related gas/vehicle registration fee increase. </a:t>
            </a:r>
          </a:p>
          <a:p>
            <a:pPr lvl="1"/>
            <a:r>
              <a:rPr lang="en-US" dirty="0"/>
              <a:t>Trump infrastructure plan could incent more revenue-based, self sustaining projects (intrastate tolling) that rely on user fees.</a:t>
            </a:r>
          </a:p>
          <a:p>
            <a:pPr lvl="1"/>
            <a:r>
              <a:rPr lang="en-US" dirty="0"/>
              <a:t>But we do see a massive backlog that could weigh on economic growth prospects. </a:t>
            </a:r>
          </a:p>
          <a:p>
            <a:endParaRPr lang="en-US" dirty="0"/>
          </a:p>
        </p:txBody>
      </p:sp>
      <p:sp>
        <p:nvSpPr>
          <p:cNvPr id="13" name="Slide Number Placeholder 5">
            <a:extLst>
              <a:ext uri="{FF2B5EF4-FFF2-40B4-BE49-F238E27FC236}">
                <a16:creationId xmlns:a16="http://schemas.microsoft.com/office/drawing/2014/main" id="{E083307F-AA16-49B0-A2A6-7B0D7112C8CD}"/>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6EE54-D9A4-4ED5-AAFA-FAFF5821F613}" type="slidenum">
              <a:rPr lang="en-US" smtClean="0"/>
              <a:pPr/>
              <a:t>17</a:t>
            </a:fld>
            <a:endParaRPr lang="en-US" dirty="0"/>
          </a:p>
        </p:txBody>
      </p:sp>
    </p:spTree>
    <p:extLst>
      <p:ext uri="{BB962C8B-B14F-4D97-AF65-F5344CB8AC3E}">
        <p14:creationId xmlns:p14="http://schemas.microsoft.com/office/powerpoint/2010/main" val="3292622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0"/>
          <p:cNvSpPr txBox="1">
            <a:spLocks/>
          </p:cNvSpPr>
          <p:nvPr/>
        </p:nvSpPr>
        <p:spPr>
          <a:xfrm>
            <a:off x="1828122" y="248109"/>
            <a:ext cx="8490099" cy="855797"/>
          </a:xfrm>
          <a:prstGeom prst="rect">
            <a:avLst/>
          </a:prstGeom>
        </p:spPr>
        <p:txBody>
          <a:bodyPr/>
          <a:lstStyle>
            <a:lvl1pPr marL="0" indent="0" algn="l" defTabSz="457200" rtl="0" eaLnBrk="1" latinLnBrk="0" hangingPunct="1">
              <a:spcBef>
                <a:spcPts val="500"/>
              </a:spcBef>
              <a:buFont typeface="Arial"/>
              <a:buNone/>
              <a:defRPr sz="2000" b="1" i="0" kern="1200" baseline="0">
                <a:solidFill>
                  <a:schemeClr val="tx1"/>
                </a:solidFill>
                <a:latin typeface="Arial" charset="0"/>
                <a:ea typeface="Arial" charset="0"/>
                <a:cs typeface="Arial" charset="0"/>
              </a:defRPr>
            </a:lvl1pPr>
            <a:lvl2pPr marL="182880" marR="0" indent="-182880" algn="l" defTabSz="457200" rtl="0" eaLnBrk="1" fontAlgn="auto" latinLnBrk="0" hangingPunct="1">
              <a:lnSpc>
                <a:spcPct val="100000"/>
              </a:lnSpc>
              <a:spcBef>
                <a:spcPts val="500"/>
              </a:spcBef>
              <a:spcAft>
                <a:spcPts val="0"/>
              </a:spcAft>
              <a:buClrTx/>
              <a:buSzTx/>
              <a:buFont typeface="Arial"/>
              <a:buChar char="•"/>
              <a:tabLst/>
              <a:defRPr sz="2000" b="1" i="0" kern="1200">
                <a:solidFill>
                  <a:schemeClr val="tx1"/>
                </a:solidFill>
                <a:latin typeface="Arial" charset="0"/>
                <a:ea typeface="Arial" charset="0"/>
                <a:cs typeface="Arial" charset="0"/>
              </a:defRPr>
            </a:lvl2pPr>
            <a:lvl3pPr marL="393192" indent="-182880" algn="l" defTabSz="457200" rtl="0" eaLnBrk="1" latinLnBrk="0" hangingPunct="1">
              <a:spcBef>
                <a:spcPts val="600"/>
              </a:spcBef>
              <a:buFont typeface=".AppleSystemUIFont" charset="-120"/>
              <a:buChar char="-"/>
              <a:defRPr sz="1350" b="1" i="0" kern="1200">
                <a:solidFill>
                  <a:schemeClr val="tx1"/>
                </a:solidFill>
                <a:latin typeface="Arial" charset="0"/>
                <a:ea typeface="Arial" charset="0"/>
                <a:cs typeface="Arial" charset="0"/>
              </a:defRPr>
            </a:lvl3pPr>
            <a:lvl4pPr marL="603504" indent="-182880" algn="l" defTabSz="457200" rtl="0" eaLnBrk="1" latinLnBrk="0" hangingPunct="1">
              <a:spcBef>
                <a:spcPts val="500"/>
              </a:spcBef>
              <a:buSzPct val="100000"/>
              <a:buFont typeface=".AppleSystemUIFont" charset="-120"/>
              <a:buChar char="-"/>
              <a:defRPr sz="1350" b="1" i="0" kern="1200">
                <a:solidFill>
                  <a:schemeClr val="tx1"/>
                </a:solidFill>
                <a:latin typeface="Arial" charset="0"/>
                <a:ea typeface="Arial" charset="0"/>
                <a:cs typeface="Arial" charset="0"/>
              </a:defRPr>
            </a:lvl4pPr>
            <a:lvl5pPr marL="822960" indent="-182880" algn="l" defTabSz="457200" rtl="0" eaLnBrk="1" latinLnBrk="0" hangingPunct="1">
              <a:spcBef>
                <a:spcPts val="500"/>
              </a:spcBef>
              <a:buFont typeface=".AppleSystemUIFont" charset="-120"/>
              <a:buChar char="-"/>
              <a:defRPr sz="1350" b="1"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p>
          <a:p>
            <a:pPr marL="468630" lvl="1" indent="-285750">
              <a:buFont typeface="Arial" panose="020B0604020202020204" pitchFamily="34" charset="0"/>
              <a:buChar char="•"/>
            </a:pPr>
            <a:endParaRPr lang="en-US" dirty="0"/>
          </a:p>
          <a:p>
            <a:pPr marL="678942" lvl="2" indent="-285750">
              <a:buFont typeface="Arial" panose="020B0604020202020204" pitchFamily="34" charset="0"/>
              <a:buChar char="•"/>
            </a:pPr>
            <a:endParaRPr lang="en-US" b="0" dirty="0"/>
          </a:p>
          <a:p>
            <a:pPr marL="678942" lvl="2" indent="-285750">
              <a:buFont typeface="Arial" panose="020B0604020202020204" pitchFamily="34" charset="0"/>
              <a:buChar char="•"/>
            </a:pPr>
            <a:endParaRPr lang="en-US" b="0" dirty="0"/>
          </a:p>
          <a:p>
            <a:pPr marL="678942" lvl="2" indent="-285750">
              <a:buFont typeface="Arial" panose="020B0604020202020204" pitchFamily="34" charset="0"/>
              <a:buChar char="•"/>
            </a:pPr>
            <a:endParaRPr lang="en-US" b="0" dirty="0"/>
          </a:p>
          <a:p>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1043780" y="1371411"/>
            <a:ext cx="9687719" cy="5298731"/>
          </a:xfrm>
          <a:prstGeom prst="rect">
            <a:avLst/>
          </a:prstGeom>
        </p:spPr>
      </p:pic>
      <p:sp>
        <p:nvSpPr>
          <p:cNvPr id="2" name="Title 1">
            <a:extLst>
              <a:ext uri="{FF2B5EF4-FFF2-40B4-BE49-F238E27FC236}">
                <a16:creationId xmlns:a16="http://schemas.microsoft.com/office/drawing/2014/main" id="{CBE34F9E-D18C-4B0F-9FC1-58D8BFD8AE10}"/>
              </a:ext>
            </a:extLst>
          </p:cNvPr>
          <p:cNvSpPr>
            <a:spLocks noGrp="1"/>
          </p:cNvSpPr>
          <p:nvPr>
            <p:ph type="title"/>
          </p:nvPr>
        </p:nvSpPr>
        <p:spPr/>
        <p:txBody>
          <a:bodyPr/>
          <a:lstStyle/>
          <a:p>
            <a:r>
              <a:rPr lang="en-US" dirty="0"/>
              <a:t>DM Competes with Other Fixed Obligations</a:t>
            </a:r>
          </a:p>
        </p:txBody>
      </p:sp>
      <p:sp>
        <p:nvSpPr>
          <p:cNvPr id="7" name="Slide Number Placeholder 5">
            <a:extLst>
              <a:ext uri="{FF2B5EF4-FFF2-40B4-BE49-F238E27FC236}">
                <a16:creationId xmlns:a16="http://schemas.microsoft.com/office/drawing/2014/main" id="{C28D7C28-7E19-448C-B013-8B6487888C10}"/>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6EE54-D9A4-4ED5-AAFA-FAFF5821F613}" type="slidenum">
              <a:rPr lang="en-US" smtClean="0"/>
              <a:pPr/>
              <a:t>18</a:t>
            </a:fld>
            <a:endParaRPr lang="en-US" dirty="0"/>
          </a:p>
        </p:txBody>
      </p:sp>
    </p:spTree>
    <p:extLst>
      <p:ext uri="{BB962C8B-B14F-4D97-AF65-F5344CB8AC3E}">
        <p14:creationId xmlns:p14="http://schemas.microsoft.com/office/powerpoint/2010/main" val="614602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9"/>
          <p:cNvSpPr txBox="1">
            <a:spLocks/>
          </p:cNvSpPr>
          <p:nvPr/>
        </p:nvSpPr>
        <p:spPr>
          <a:xfrm>
            <a:off x="609600" y="6255855"/>
            <a:ext cx="10440193" cy="302886"/>
          </a:xfrm>
          <a:prstGeom prst="rect">
            <a:avLst/>
          </a:prstGeom>
        </p:spPr>
        <p:txBody>
          <a:bodyPr vert="horz" wrap="square" lIns="0" tIns="0" rIns="0" bIns="91440" rtlCol="0" anchor="b" anchorCtr="0">
            <a:noAutofit/>
          </a:bodyPr>
          <a:lstStyle>
            <a:lvl1pPr marL="0" indent="0" algn="l" defTabSz="457200" rtl="0" eaLnBrk="1" latinLnBrk="0" hangingPunct="1">
              <a:lnSpc>
                <a:spcPct val="95000"/>
              </a:lnSpc>
              <a:spcBef>
                <a:spcPts val="1200"/>
              </a:spcBef>
              <a:buFont typeface="Arial"/>
              <a:buNone/>
              <a:defRPr lang="en-US" sz="2000" b="1" kern="1200" dirty="0" smtClean="0">
                <a:solidFill>
                  <a:schemeClr val="tx1"/>
                </a:solidFill>
                <a:latin typeface="+mj-lt"/>
                <a:ea typeface="+mn-ea"/>
                <a:cs typeface="+mn-cs"/>
              </a:defRPr>
            </a:lvl1pPr>
            <a:lvl2pPr marL="233363" indent="-233363" algn="l" defTabSz="457200" rtl="0" eaLnBrk="1" latinLnBrk="0" hangingPunct="1">
              <a:lnSpc>
                <a:spcPct val="95000"/>
              </a:lnSpc>
              <a:spcBef>
                <a:spcPts val="1200"/>
              </a:spcBef>
              <a:buFont typeface="Arial" pitchFamily="34" charset="0"/>
              <a:buChar char="•"/>
              <a:defRPr lang="en-US" sz="2000" b="1" kern="1200" dirty="0" smtClean="0">
                <a:solidFill>
                  <a:schemeClr val="tx1"/>
                </a:solidFill>
                <a:latin typeface="+mj-lt"/>
                <a:ea typeface="+mn-ea"/>
                <a:cs typeface="+mn-cs"/>
              </a:defRPr>
            </a:lvl2pPr>
            <a:lvl3pPr marL="630238" indent="-173038" algn="l" defTabSz="457200" rtl="0" eaLnBrk="1" latinLnBrk="0" hangingPunct="1">
              <a:lnSpc>
                <a:spcPct val="95000"/>
              </a:lnSpc>
              <a:spcBef>
                <a:spcPts val="300"/>
              </a:spcBef>
              <a:buFont typeface="Arial"/>
              <a:buChar char="•"/>
              <a:defRPr lang="en-US" sz="1600" b="0" kern="1200" dirty="0" smtClean="0">
                <a:solidFill>
                  <a:schemeClr val="tx1"/>
                </a:solidFill>
                <a:latin typeface="Times New Roman" pitchFamily="18" charset="0"/>
                <a:ea typeface="+mn-ea"/>
                <a:cs typeface="Times New Roman" pitchFamily="18" charset="0"/>
              </a:defRPr>
            </a:lvl3pPr>
            <a:lvl4pPr marL="1025525" indent="-171450" algn="l" defTabSz="457200" rtl="0" eaLnBrk="1" latinLnBrk="0" hangingPunct="1">
              <a:lnSpc>
                <a:spcPct val="95000"/>
              </a:lnSpc>
              <a:spcBef>
                <a:spcPts val="300"/>
              </a:spcBef>
              <a:buFont typeface="Arial" pitchFamily="34" charset="0"/>
              <a:buChar char="•"/>
              <a:defRPr lang="en-US" sz="1400" b="0" kern="1200" dirty="0" smtClean="0">
                <a:solidFill>
                  <a:schemeClr val="tx1"/>
                </a:solidFill>
                <a:latin typeface="Times New Roman" pitchFamily="18" charset="0"/>
                <a:ea typeface="+mn-ea"/>
                <a:cs typeface="Times New Roman" pitchFamily="18" charset="0"/>
              </a:defRPr>
            </a:lvl4pPr>
            <a:lvl5pPr marL="1311275" indent="-163513" algn="l" defTabSz="457200" rtl="0" eaLnBrk="1" latinLnBrk="0" hangingPunct="1">
              <a:lnSpc>
                <a:spcPct val="95000"/>
              </a:lnSpc>
              <a:spcBef>
                <a:spcPts val="300"/>
              </a:spcBef>
              <a:buFont typeface="Arial" pitchFamily="34" charset="0"/>
              <a:buChar char="•"/>
              <a:defRPr lang="en-US" sz="1200" b="0" kern="1200" dirty="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900"/>
              </a:spcBef>
            </a:pPr>
            <a:r>
              <a:rPr lang="en-US" sz="1400" b="0" dirty="0"/>
              <a:t>Source: S&amp;P Global Ratings History of U.S. State Ratings 10/13/17.  *As of 10/13/17. Includes multiple rating changes for same state within a year  </a:t>
            </a:r>
          </a:p>
        </p:txBody>
      </p:sp>
      <p:grpSp>
        <p:nvGrpSpPr>
          <p:cNvPr id="18" name="Group 17"/>
          <p:cNvGrpSpPr/>
          <p:nvPr/>
        </p:nvGrpSpPr>
        <p:grpSpPr bwMode="ltGray">
          <a:xfrm>
            <a:off x="4819388" y="5846438"/>
            <a:ext cx="2590013" cy="338560"/>
            <a:chOff x="0" y="0"/>
            <a:chExt cx="3884758" cy="507808"/>
          </a:xfrm>
        </p:grpSpPr>
        <p:grpSp>
          <p:nvGrpSpPr>
            <p:cNvPr id="19" name="Group 18"/>
            <p:cNvGrpSpPr/>
            <p:nvPr/>
          </p:nvGrpSpPr>
          <p:grpSpPr bwMode="ltGray">
            <a:xfrm>
              <a:off x="1732884" y="0"/>
              <a:ext cx="2151874" cy="507799"/>
              <a:chOff x="1732884" y="0"/>
              <a:chExt cx="2151874" cy="507799"/>
            </a:xfrm>
          </p:grpSpPr>
          <p:sp>
            <p:nvSpPr>
              <p:cNvPr id="29" name="Freeform 28"/>
              <p:cNvSpPr/>
              <p:nvPr/>
            </p:nvSpPr>
            <p:spPr bwMode="ltGray">
              <a:xfrm flipV="1">
                <a:off x="1732884" y="106294"/>
                <a:ext cx="425303" cy="207056"/>
              </a:xfrm>
              <a:custGeom>
                <a:avLst/>
                <a:gdLst>
                  <a:gd name="connsiteX0" fmla="*/ 0 w 425302"/>
                  <a:gd name="connsiteY0" fmla="*/ 207057 h 207057"/>
                  <a:gd name="connsiteX1" fmla="*/ 212651 w 425302"/>
                  <a:gd name="connsiteY1" fmla="*/ 0 h 207057"/>
                  <a:gd name="connsiteX2" fmla="*/ 425302 w 425302"/>
                  <a:gd name="connsiteY2" fmla="*/ 207057 h 207057"/>
                  <a:gd name="connsiteX3" fmla="*/ 0 w 425302"/>
                  <a:gd name="connsiteY3" fmla="*/ 207057 h 207057"/>
                </a:gdLst>
                <a:ahLst/>
                <a:cxnLst>
                  <a:cxn ang="0">
                    <a:pos x="connsiteX0" y="connsiteY0"/>
                  </a:cxn>
                  <a:cxn ang="0">
                    <a:pos x="connsiteX1" y="connsiteY1"/>
                  </a:cxn>
                  <a:cxn ang="0">
                    <a:pos x="connsiteX2" y="connsiteY2"/>
                  </a:cxn>
                  <a:cxn ang="0">
                    <a:pos x="connsiteX3" y="connsiteY3"/>
                  </a:cxn>
                </a:cxnLst>
                <a:rect l="l" t="t" r="r" b="b"/>
                <a:pathLst>
                  <a:path w="425302" h="207057">
                    <a:moveTo>
                      <a:pt x="0" y="207057"/>
                    </a:moveTo>
                    <a:lnTo>
                      <a:pt x="212651" y="0"/>
                    </a:lnTo>
                    <a:lnTo>
                      <a:pt x="425302" y="207057"/>
                    </a:lnTo>
                    <a:lnTo>
                      <a:pt x="0" y="207057"/>
                    </a:lnTo>
                    <a:close/>
                  </a:path>
                </a:pathLst>
              </a:cu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400" dirty="0">
                  <a:solidFill>
                    <a:schemeClr val="bg2"/>
                  </a:solidFill>
                </a:endParaRPr>
              </a:p>
            </p:txBody>
          </p:sp>
          <p:sp>
            <p:nvSpPr>
              <p:cNvPr id="30" name="TextBox 34"/>
              <p:cNvSpPr txBox="1"/>
              <p:nvPr/>
            </p:nvSpPr>
            <p:spPr bwMode="ltGray">
              <a:xfrm>
                <a:off x="2099048" y="0"/>
                <a:ext cx="1785710" cy="5077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latin typeface="+mj-lt"/>
                  </a:rPr>
                  <a:t>Downgrade</a:t>
                </a:r>
              </a:p>
            </p:txBody>
          </p:sp>
        </p:grpSp>
        <p:grpSp>
          <p:nvGrpSpPr>
            <p:cNvPr id="20" name="Group 19"/>
            <p:cNvGrpSpPr/>
            <p:nvPr/>
          </p:nvGrpSpPr>
          <p:grpSpPr bwMode="ltGray">
            <a:xfrm>
              <a:off x="0" y="8"/>
              <a:ext cx="1872024" cy="507800"/>
              <a:chOff x="0" y="8"/>
              <a:chExt cx="1872024" cy="507800"/>
            </a:xfrm>
          </p:grpSpPr>
          <p:sp>
            <p:nvSpPr>
              <p:cNvPr id="21" name="Freeform 20"/>
              <p:cNvSpPr/>
              <p:nvPr/>
            </p:nvSpPr>
            <p:spPr bwMode="ltGray">
              <a:xfrm>
                <a:off x="0" y="96770"/>
                <a:ext cx="425303" cy="207057"/>
              </a:xfrm>
              <a:custGeom>
                <a:avLst/>
                <a:gdLst>
                  <a:gd name="connsiteX0" fmla="*/ 0 w 425302"/>
                  <a:gd name="connsiteY0" fmla="*/ 207057 h 207057"/>
                  <a:gd name="connsiteX1" fmla="*/ 212651 w 425302"/>
                  <a:gd name="connsiteY1" fmla="*/ 0 h 207057"/>
                  <a:gd name="connsiteX2" fmla="*/ 425302 w 425302"/>
                  <a:gd name="connsiteY2" fmla="*/ 207057 h 207057"/>
                  <a:gd name="connsiteX3" fmla="*/ 0 w 425302"/>
                  <a:gd name="connsiteY3" fmla="*/ 207057 h 207057"/>
                </a:gdLst>
                <a:ahLst/>
                <a:cxnLst>
                  <a:cxn ang="0">
                    <a:pos x="connsiteX0" y="connsiteY0"/>
                  </a:cxn>
                  <a:cxn ang="0">
                    <a:pos x="connsiteX1" y="connsiteY1"/>
                  </a:cxn>
                  <a:cxn ang="0">
                    <a:pos x="connsiteX2" y="connsiteY2"/>
                  </a:cxn>
                  <a:cxn ang="0">
                    <a:pos x="connsiteX3" y="connsiteY3"/>
                  </a:cxn>
                </a:cxnLst>
                <a:rect l="l" t="t" r="r" b="b"/>
                <a:pathLst>
                  <a:path w="425302" h="207057">
                    <a:moveTo>
                      <a:pt x="0" y="207057"/>
                    </a:moveTo>
                    <a:lnTo>
                      <a:pt x="212651" y="0"/>
                    </a:lnTo>
                    <a:lnTo>
                      <a:pt x="425302" y="207057"/>
                    </a:lnTo>
                    <a:lnTo>
                      <a:pt x="0" y="207057"/>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400" dirty="0">
                  <a:solidFill>
                    <a:schemeClr val="bg2"/>
                  </a:solidFill>
                </a:endParaRPr>
              </a:p>
            </p:txBody>
          </p:sp>
          <p:sp>
            <p:nvSpPr>
              <p:cNvPr id="28" name="TextBox 25"/>
              <p:cNvSpPr txBox="1"/>
              <p:nvPr/>
            </p:nvSpPr>
            <p:spPr bwMode="ltGray">
              <a:xfrm>
                <a:off x="428073" y="8"/>
                <a:ext cx="1443951" cy="50780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latin typeface="+mj-lt"/>
                  </a:rPr>
                  <a:t>Upgrade</a:t>
                </a:r>
              </a:p>
            </p:txBody>
          </p:sp>
        </p:grpSp>
      </p:grpSp>
      <p:sp>
        <p:nvSpPr>
          <p:cNvPr id="31" name="TextBox 30"/>
          <p:cNvSpPr txBox="1"/>
          <p:nvPr/>
        </p:nvSpPr>
        <p:spPr>
          <a:xfrm>
            <a:off x="4052239" y="5465437"/>
            <a:ext cx="1048599" cy="372140"/>
          </a:xfrm>
          <a:prstGeom prst="rect">
            <a:avLst/>
          </a:prstGeom>
          <a:noFill/>
        </p:spPr>
        <p:txBody>
          <a:bodyPr wrap="square" rtlCol="0">
            <a:spAutoFit/>
          </a:bodyPr>
          <a:lstStyle/>
          <a:p>
            <a:pPr algn="ctr"/>
            <a:r>
              <a:rPr lang="en-US" b="1" dirty="0"/>
              <a:t>2014</a:t>
            </a:r>
          </a:p>
        </p:txBody>
      </p:sp>
      <p:sp>
        <p:nvSpPr>
          <p:cNvPr id="32" name="TextBox 31"/>
          <p:cNvSpPr txBox="1"/>
          <p:nvPr/>
        </p:nvSpPr>
        <p:spPr>
          <a:xfrm>
            <a:off x="5692444" y="5465437"/>
            <a:ext cx="1048599" cy="372140"/>
          </a:xfrm>
          <a:prstGeom prst="rect">
            <a:avLst/>
          </a:prstGeom>
          <a:noFill/>
        </p:spPr>
        <p:txBody>
          <a:bodyPr wrap="square" rtlCol="0">
            <a:spAutoFit/>
          </a:bodyPr>
          <a:lstStyle/>
          <a:p>
            <a:pPr algn="ctr"/>
            <a:r>
              <a:rPr lang="en-US" b="1" dirty="0"/>
              <a:t>2015</a:t>
            </a:r>
          </a:p>
        </p:txBody>
      </p:sp>
      <p:sp>
        <p:nvSpPr>
          <p:cNvPr id="33" name="TextBox 32"/>
          <p:cNvSpPr txBox="1"/>
          <p:nvPr/>
        </p:nvSpPr>
        <p:spPr>
          <a:xfrm>
            <a:off x="7284518" y="5465437"/>
            <a:ext cx="1048599" cy="372140"/>
          </a:xfrm>
          <a:prstGeom prst="rect">
            <a:avLst/>
          </a:prstGeom>
          <a:noFill/>
        </p:spPr>
        <p:txBody>
          <a:bodyPr wrap="square" rtlCol="0">
            <a:spAutoFit/>
          </a:bodyPr>
          <a:lstStyle/>
          <a:p>
            <a:pPr algn="ctr"/>
            <a:r>
              <a:rPr lang="en-US" b="1" dirty="0"/>
              <a:t>2016</a:t>
            </a:r>
          </a:p>
        </p:txBody>
      </p:sp>
      <p:sp>
        <p:nvSpPr>
          <p:cNvPr id="34" name="TextBox 33"/>
          <p:cNvSpPr txBox="1"/>
          <p:nvPr/>
        </p:nvSpPr>
        <p:spPr>
          <a:xfrm>
            <a:off x="8912136" y="5465437"/>
            <a:ext cx="1048599" cy="372140"/>
          </a:xfrm>
          <a:prstGeom prst="rect">
            <a:avLst/>
          </a:prstGeom>
          <a:noFill/>
        </p:spPr>
        <p:txBody>
          <a:bodyPr wrap="square" rtlCol="0">
            <a:spAutoFit/>
          </a:bodyPr>
          <a:lstStyle/>
          <a:p>
            <a:pPr algn="ctr"/>
            <a:r>
              <a:rPr lang="en-US" b="1" dirty="0"/>
              <a:t>2017*</a:t>
            </a:r>
          </a:p>
        </p:txBody>
      </p:sp>
      <p:sp>
        <p:nvSpPr>
          <p:cNvPr id="36" name="TextBox 35"/>
          <p:cNvSpPr txBox="1"/>
          <p:nvPr/>
        </p:nvSpPr>
        <p:spPr>
          <a:xfrm>
            <a:off x="2471532" y="5465437"/>
            <a:ext cx="1048599" cy="372140"/>
          </a:xfrm>
          <a:prstGeom prst="rect">
            <a:avLst/>
          </a:prstGeom>
          <a:noFill/>
        </p:spPr>
        <p:txBody>
          <a:bodyPr wrap="square" rtlCol="0">
            <a:spAutoFit/>
          </a:bodyPr>
          <a:lstStyle/>
          <a:p>
            <a:pPr algn="ctr"/>
            <a:r>
              <a:rPr lang="en-US" b="1" dirty="0"/>
              <a:t>2013</a:t>
            </a:r>
          </a:p>
        </p:txBody>
      </p:sp>
      <p:graphicFrame>
        <p:nvGraphicFramePr>
          <p:cNvPr id="22" name="Chart 21"/>
          <p:cNvGraphicFramePr>
            <a:graphicFrameLocks/>
          </p:cNvGraphicFramePr>
          <p:nvPr>
            <p:extLst>
              <p:ext uri="{D42A27DB-BD31-4B8C-83A1-F6EECF244321}">
                <p14:modId xmlns:p14="http://schemas.microsoft.com/office/powerpoint/2010/main" val="594140201"/>
              </p:ext>
            </p:extLst>
          </p:nvPr>
        </p:nvGraphicFramePr>
        <p:xfrm>
          <a:off x="1850157" y="1588099"/>
          <a:ext cx="8491686" cy="40634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8D0C4F3-B0BA-422A-B8EC-B73C2DFC55B8}"/>
              </a:ext>
            </a:extLst>
          </p:cNvPr>
          <p:cNvSpPr>
            <a:spLocks noGrp="1"/>
          </p:cNvSpPr>
          <p:nvPr>
            <p:ph type="title"/>
          </p:nvPr>
        </p:nvSpPr>
        <p:spPr/>
        <p:txBody>
          <a:bodyPr/>
          <a:lstStyle/>
          <a:p>
            <a:r>
              <a:rPr lang="en-US" dirty="0"/>
              <a:t>And Some States/Govts Have Less Financial Flexibility</a:t>
            </a:r>
          </a:p>
        </p:txBody>
      </p:sp>
      <p:sp>
        <p:nvSpPr>
          <p:cNvPr id="4" name="Footer Placeholder 3"/>
          <p:cNvSpPr>
            <a:spLocks noGrp="1"/>
          </p:cNvSpPr>
          <p:nvPr>
            <p:ph type="ftr" sz="quarter" idx="11"/>
          </p:nvPr>
        </p:nvSpPr>
        <p:spPr>
          <a:xfrm>
            <a:off x="5210238" y="6441925"/>
            <a:ext cx="2349500" cy="349467"/>
          </a:xfrm>
        </p:spPr>
        <p:txBody>
          <a:bodyPr/>
          <a:lstStyle/>
          <a:p>
            <a:pPr algn="l"/>
            <a:r>
              <a:rPr lang="en-US" dirty="0">
                <a:solidFill>
                  <a:prstClr val="white">
                    <a:lumMod val="50000"/>
                  </a:prstClr>
                </a:solidFill>
              </a:rPr>
              <a:t>Private and Confidential</a:t>
            </a:r>
          </a:p>
        </p:txBody>
      </p:sp>
      <p:sp>
        <p:nvSpPr>
          <p:cNvPr id="23" name="Slide Number Placeholder 5">
            <a:extLst>
              <a:ext uri="{FF2B5EF4-FFF2-40B4-BE49-F238E27FC236}">
                <a16:creationId xmlns:a16="http://schemas.microsoft.com/office/drawing/2014/main" id="{ABF2F446-F5FD-445B-86A3-41FA0E470D6D}"/>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6EE54-D9A4-4ED5-AAFA-FAFF5821F613}" type="slidenum">
              <a:rPr lang="en-US" smtClean="0"/>
              <a:pPr/>
              <a:t>19</a:t>
            </a:fld>
            <a:endParaRPr lang="en-US" dirty="0"/>
          </a:p>
        </p:txBody>
      </p:sp>
    </p:spTree>
    <p:extLst>
      <p:ext uri="{BB962C8B-B14F-4D97-AF65-F5344CB8AC3E}">
        <p14:creationId xmlns:p14="http://schemas.microsoft.com/office/powerpoint/2010/main" val="120119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is this Important?</a:t>
            </a:r>
          </a:p>
        </p:txBody>
      </p:sp>
      <p:sp>
        <p:nvSpPr>
          <p:cNvPr id="6" name="Text Placeholder 5"/>
          <p:cNvSpPr>
            <a:spLocks noGrp="1"/>
          </p:cNvSpPr>
          <p:nvPr>
            <p:ph type="body" idx="1"/>
          </p:nvPr>
        </p:nvSpPr>
        <p:spPr/>
        <p:txBody>
          <a:bodyPr/>
          <a:lstStyle/>
          <a:p>
            <a:r>
              <a:rPr lang="en-US" dirty="0"/>
              <a:t>Orion Fulton, Arup</a:t>
            </a:r>
          </a:p>
        </p:txBody>
      </p:sp>
      <p:sp>
        <p:nvSpPr>
          <p:cNvPr id="7" name="Slide Number Placeholder 6"/>
          <p:cNvSpPr>
            <a:spLocks noGrp="1"/>
          </p:cNvSpPr>
          <p:nvPr>
            <p:ph type="sldNum" sz="quarter" idx="12"/>
          </p:nvPr>
        </p:nvSpPr>
        <p:spPr/>
        <p:txBody>
          <a:bodyPr/>
          <a:lstStyle/>
          <a:p>
            <a:fld id="{F956C89F-A66A-4DDC-BBF5-CE103B1E19B3}" type="slidenum">
              <a:rPr lang="en-US" smtClean="0"/>
              <a:t>2</a:t>
            </a:fld>
            <a:endParaRPr lang="en-US"/>
          </a:p>
        </p:txBody>
      </p:sp>
      <p:pic>
        <p:nvPicPr>
          <p:cNvPr id="8" name="Logo" descr="C:\Visual identity\DesignersPack_2July2010\ArupBrandElements\Logo\ArupLogo2010_k.jpg">
            <a:extLst>
              <a:ext uri="{FF2B5EF4-FFF2-40B4-BE49-F238E27FC236}">
                <a16:creationId xmlns:a16="http://schemas.microsoft.com/office/drawing/2014/main" id="{6BC326BB-903A-43F4-900E-578BEEEA7D03}"/>
              </a:ext>
            </a:extLst>
          </p:cNvPr>
          <p:cNvPicPr>
            <a:picLocks noChangeAspect="1" noChangeArrowheads="1"/>
          </p:cNvPicPr>
          <p:nvPr/>
        </p:nvPicPr>
        <p:blipFill>
          <a:blip r:embed="rId2" cstate="screen">
            <a:clrChange>
              <a:clrFrom>
                <a:srgbClr val="FFFFFE"/>
              </a:clrFrom>
              <a:clrTo>
                <a:srgbClr val="FFFFFE">
                  <a:alpha val="0"/>
                </a:srgbClr>
              </a:clrTo>
            </a:clrChange>
            <a:lum bright="-100000"/>
          </a:blip>
          <a:srcRect/>
          <a:stretch>
            <a:fillRect/>
          </a:stretch>
        </p:blipFill>
        <p:spPr bwMode="auto">
          <a:xfrm>
            <a:off x="610084" y="6200272"/>
            <a:ext cx="629675" cy="208966"/>
          </a:xfrm>
          <a:prstGeom prst="rect">
            <a:avLst/>
          </a:prstGeom>
          <a:noFill/>
        </p:spPr>
      </p:pic>
    </p:spTree>
    <p:extLst>
      <p:ext uri="{BB962C8B-B14F-4D97-AF65-F5344CB8AC3E}">
        <p14:creationId xmlns:p14="http://schemas.microsoft.com/office/powerpoint/2010/main" val="377795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97E822-C821-4721-AB2A-B72E8D65402F}"/>
              </a:ext>
            </a:extLst>
          </p:cNvPr>
          <p:cNvSpPr>
            <a:spLocks noGrp="1"/>
          </p:cNvSpPr>
          <p:nvPr>
            <p:ph type="title"/>
          </p:nvPr>
        </p:nvSpPr>
        <p:spPr/>
        <p:txBody>
          <a:bodyPr/>
          <a:lstStyle/>
          <a:p>
            <a:r>
              <a:rPr lang="en-US" dirty="0"/>
              <a:t>If DM is Key Risk Its In Ratings, But Exposure is Not Necessarily a Ratings Risk </a:t>
            </a:r>
          </a:p>
        </p:txBody>
      </p:sp>
      <p:sp>
        <p:nvSpPr>
          <p:cNvPr id="3" name="Slide Number Placeholder 2"/>
          <p:cNvSpPr>
            <a:spLocks noGrp="1"/>
          </p:cNvSpPr>
          <p:nvPr>
            <p:ph type="sldNum" sz="quarter" idx="12"/>
          </p:nvPr>
        </p:nvSpPr>
        <p:spPr/>
        <p:txBody>
          <a:bodyPr/>
          <a:lstStyle/>
          <a:p>
            <a:fld id="{BDDC3DCF-E0A7-DA4A-BC2C-1EC3743A297B}" type="slidenum">
              <a:rPr lang="en-US" smtClean="0"/>
              <a:pPr/>
              <a:t>20</a:t>
            </a:fld>
            <a:endParaRPr lang="en-US" dirty="0"/>
          </a:p>
        </p:txBody>
      </p:sp>
      <p:sp>
        <p:nvSpPr>
          <p:cNvPr id="6" name="Rectangle 5"/>
          <p:cNvSpPr/>
          <p:nvPr/>
        </p:nvSpPr>
        <p:spPr>
          <a:xfrm>
            <a:off x="1375237" y="2728787"/>
            <a:ext cx="3476163" cy="1136822"/>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a:t>County X: </a:t>
            </a:r>
          </a:p>
          <a:p>
            <a:pPr marL="285750" indent="-285750">
              <a:buFont typeface="Arial" panose="020B0604020202020204" pitchFamily="34" charset="0"/>
              <a:buChar char="•"/>
            </a:pPr>
            <a:r>
              <a:rPr lang="en-US" dirty="0"/>
              <a:t>A- credit rating </a:t>
            </a:r>
          </a:p>
          <a:p>
            <a:pPr marL="285750" indent="-285750">
              <a:buFont typeface="Arial" panose="020B0604020202020204" pitchFamily="34" charset="0"/>
              <a:buChar char="•"/>
            </a:pPr>
            <a:r>
              <a:rPr lang="en-US" b="1" u="sng" dirty="0"/>
              <a:t>High</a:t>
            </a:r>
            <a:r>
              <a:rPr lang="en-US" b="1" dirty="0"/>
              <a:t> </a:t>
            </a:r>
            <a:r>
              <a:rPr lang="en-US" dirty="0"/>
              <a:t>Deferred Maintenance </a:t>
            </a:r>
          </a:p>
        </p:txBody>
      </p:sp>
      <p:sp>
        <p:nvSpPr>
          <p:cNvPr id="11" name="Rectangle 10"/>
          <p:cNvSpPr/>
          <p:nvPr/>
        </p:nvSpPr>
        <p:spPr>
          <a:xfrm>
            <a:off x="1372209" y="4021051"/>
            <a:ext cx="3479191" cy="1136822"/>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a:t>County Y: </a:t>
            </a:r>
          </a:p>
          <a:p>
            <a:pPr marL="285750" indent="-285750">
              <a:buFont typeface="Arial" panose="020B0604020202020204" pitchFamily="34" charset="0"/>
              <a:buChar char="•"/>
            </a:pPr>
            <a:r>
              <a:rPr lang="en-US" dirty="0"/>
              <a:t>A- credit rating </a:t>
            </a:r>
          </a:p>
          <a:p>
            <a:pPr marL="285750" indent="-285750">
              <a:buFont typeface="Arial" panose="020B0604020202020204" pitchFamily="34" charset="0"/>
              <a:buChar char="•"/>
            </a:pPr>
            <a:r>
              <a:rPr lang="en-US" b="1" u="sng" dirty="0"/>
              <a:t>Low</a:t>
            </a:r>
            <a:r>
              <a:rPr lang="en-US" dirty="0"/>
              <a:t> Deferred Maintenance </a:t>
            </a:r>
            <a:endParaRPr lang="en-US" sz="1400" dirty="0"/>
          </a:p>
        </p:txBody>
      </p:sp>
      <p:sp>
        <p:nvSpPr>
          <p:cNvPr id="12" name="TextBox 11"/>
          <p:cNvSpPr txBox="1"/>
          <p:nvPr/>
        </p:nvSpPr>
        <p:spPr>
          <a:xfrm>
            <a:off x="1259036" y="1906188"/>
            <a:ext cx="3592364" cy="707886"/>
          </a:xfrm>
          <a:prstGeom prst="rect">
            <a:avLst/>
          </a:prstGeom>
          <a:noFill/>
        </p:spPr>
        <p:txBody>
          <a:bodyPr wrap="square" rtlCol="0">
            <a:spAutoFit/>
          </a:bodyPr>
          <a:lstStyle/>
          <a:p>
            <a:pPr algn="ctr"/>
            <a:r>
              <a:rPr lang="en-US" sz="2000" b="1" dirty="0"/>
              <a:t>Relative Ranking (Outside of Rating Analysis) </a:t>
            </a:r>
          </a:p>
        </p:txBody>
      </p:sp>
      <p:sp>
        <p:nvSpPr>
          <p:cNvPr id="14" name="TextBox 13"/>
          <p:cNvSpPr txBox="1"/>
          <p:nvPr/>
        </p:nvSpPr>
        <p:spPr>
          <a:xfrm>
            <a:off x="1259036" y="5308155"/>
            <a:ext cx="3592364" cy="1323439"/>
          </a:xfrm>
          <a:prstGeom prst="rect">
            <a:avLst/>
          </a:prstGeom>
          <a:noFill/>
        </p:spPr>
        <p:txBody>
          <a:bodyPr wrap="square" rtlCol="0">
            <a:spAutoFit/>
          </a:bodyPr>
          <a:lstStyle/>
          <a:p>
            <a:r>
              <a:rPr lang="en-US" sz="2000" dirty="0"/>
              <a:t>Value for investor but unclear rating relationship (high DM ≠ high rating pressure.  Not predicative, informational</a:t>
            </a:r>
          </a:p>
        </p:txBody>
      </p:sp>
      <p:sp>
        <p:nvSpPr>
          <p:cNvPr id="16" name="TextBox 15"/>
          <p:cNvSpPr txBox="1"/>
          <p:nvPr/>
        </p:nvSpPr>
        <p:spPr>
          <a:xfrm>
            <a:off x="6355687" y="1895998"/>
            <a:ext cx="3791613" cy="707886"/>
          </a:xfrm>
          <a:prstGeom prst="rect">
            <a:avLst/>
          </a:prstGeom>
          <a:noFill/>
        </p:spPr>
        <p:txBody>
          <a:bodyPr wrap="square" rtlCol="0">
            <a:spAutoFit/>
          </a:bodyPr>
          <a:lstStyle/>
          <a:p>
            <a:pPr algn="ctr"/>
            <a:r>
              <a:rPr lang="en-US" sz="2000" b="1" dirty="0"/>
              <a:t>DM is a Factor in the Rating</a:t>
            </a:r>
          </a:p>
          <a:p>
            <a:pPr algn="ctr"/>
            <a:r>
              <a:rPr lang="en-US" sz="2000" b="1" dirty="0"/>
              <a:t>(Inside the Ratings Analysis)</a:t>
            </a:r>
          </a:p>
        </p:txBody>
      </p:sp>
      <p:sp>
        <p:nvSpPr>
          <p:cNvPr id="17" name="Rectangle 16"/>
          <p:cNvSpPr/>
          <p:nvPr/>
        </p:nvSpPr>
        <p:spPr>
          <a:xfrm>
            <a:off x="6355687" y="2727032"/>
            <a:ext cx="3791613" cy="2430841"/>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u="sng" dirty="0"/>
              <a:t>County Z</a:t>
            </a:r>
          </a:p>
          <a:p>
            <a:pPr algn="ctr"/>
            <a:r>
              <a:rPr lang="en-US" sz="2000" u="sng" dirty="0"/>
              <a:t> </a:t>
            </a:r>
          </a:p>
          <a:p>
            <a:pPr marL="342900" indent="-342900">
              <a:buFont typeface="Arial" panose="020B0604020202020204" pitchFamily="34" charset="0"/>
              <a:buChar char="•"/>
            </a:pPr>
            <a:r>
              <a:rPr lang="en-US" sz="2000" dirty="0"/>
              <a:t>Credit Consideration</a:t>
            </a:r>
          </a:p>
          <a:p>
            <a:pPr marL="285750" indent="-285750">
              <a:buFont typeface="Arial" panose="020B0604020202020204" pitchFamily="34" charset="0"/>
              <a:buChar char="•"/>
            </a:pPr>
            <a:r>
              <a:rPr lang="en-US" sz="2000" dirty="0"/>
              <a:t>Key credit factor</a:t>
            </a:r>
          </a:p>
          <a:p>
            <a:pPr marL="285750" indent="-285750">
              <a:buFont typeface="Arial" panose="020B0604020202020204" pitchFamily="34" charset="0"/>
              <a:buChar char="•"/>
            </a:pPr>
            <a:r>
              <a:rPr lang="en-US" sz="2000" dirty="0"/>
              <a:t>Ratings driver </a:t>
            </a:r>
          </a:p>
        </p:txBody>
      </p:sp>
      <p:sp>
        <p:nvSpPr>
          <p:cNvPr id="20" name="TextBox 19"/>
          <p:cNvSpPr txBox="1"/>
          <p:nvPr/>
        </p:nvSpPr>
        <p:spPr>
          <a:xfrm>
            <a:off x="6355687" y="5308155"/>
            <a:ext cx="3944013" cy="1015663"/>
          </a:xfrm>
          <a:prstGeom prst="rect">
            <a:avLst/>
          </a:prstGeom>
          <a:noFill/>
        </p:spPr>
        <p:txBody>
          <a:bodyPr wrap="square" rtlCol="0">
            <a:spAutoFit/>
          </a:bodyPr>
          <a:lstStyle/>
          <a:p>
            <a:r>
              <a:rPr lang="en-US" sz="2000" dirty="0"/>
              <a:t>High DM enters the ratings analysis </a:t>
            </a:r>
          </a:p>
          <a:p>
            <a:r>
              <a:rPr lang="en-US" sz="2000" dirty="0"/>
              <a:t>Some cross over from relative ranking possible</a:t>
            </a:r>
          </a:p>
        </p:txBody>
      </p:sp>
      <p:sp>
        <p:nvSpPr>
          <p:cNvPr id="21" name="TextBox 20"/>
          <p:cNvSpPr txBox="1"/>
          <p:nvPr/>
        </p:nvSpPr>
        <p:spPr>
          <a:xfrm>
            <a:off x="5313159" y="2142219"/>
            <a:ext cx="580768" cy="400110"/>
          </a:xfrm>
          <a:prstGeom prst="rect">
            <a:avLst/>
          </a:prstGeom>
          <a:noFill/>
        </p:spPr>
        <p:txBody>
          <a:bodyPr wrap="square" rtlCol="0">
            <a:spAutoFit/>
          </a:bodyPr>
          <a:lstStyle/>
          <a:p>
            <a:r>
              <a:rPr lang="en-US" sz="2000" b="1" dirty="0">
                <a:solidFill>
                  <a:srgbClr val="FF0000"/>
                </a:solidFill>
              </a:rPr>
              <a:t>Vs.</a:t>
            </a:r>
          </a:p>
        </p:txBody>
      </p:sp>
    </p:spTree>
    <p:extLst>
      <p:ext uri="{BB962C8B-B14F-4D97-AF65-F5344CB8AC3E}">
        <p14:creationId xmlns:p14="http://schemas.microsoft.com/office/powerpoint/2010/main" val="1441490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402A92-D958-47D0-8D1B-355E1EE64FCF}"/>
              </a:ext>
            </a:extLst>
          </p:cNvPr>
          <p:cNvSpPr>
            <a:spLocks noGrp="1"/>
          </p:cNvSpPr>
          <p:nvPr>
            <p:ph type="title"/>
          </p:nvPr>
        </p:nvSpPr>
        <p:spPr/>
        <p:txBody>
          <a:bodyPr/>
          <a:lstStyle/>
          <a:p>
            <a:r>
              <a:rPr lang="en-US" dirty="0"/>
              <a:t>High DM Credit Impacts Are Situational, and Index Viewed in Context </a:t>
            </a:r>
          </a:p>
        </p:txBody>
      </p:sp>
      <p:sp>
        <p:nvSpPr>
          <p:cNvPr id="3" name="Slide Number Placeholder 2"/>
          <p:cNvSpPr>
            <a:spLocks noGrp="1"/>
          </p:cNvSpPr>
          <p:nvPr>
            <p:ph type="sldNum" sz="quarter" idx="12"/>
          </p:nvPr>
        </p:nvSpPr>
        <p:spPr/>
        <p:txBody>
          <a:bodyPr/>
          <a:lstStyle/>
          <a:p>
            <a:fld id="{BDDC3DCF-E0A7-DA4A-BC2C-1EC3743A297B}" type="slidenum">
              <a:rPr lang="en-US" smtClean="0"/>
              <a:pPr/>
              <a:t>21</a:t>
            </a:fld>
            <a:endParaRPr lang="en-US" dirty="0"/>
          </a:p>
        </p:txBody>
      </p:sp>
      <p:sp>
        <p:nvSpPr>
          <p:cNvPr id="6" name="Content Placeholder 5"/>
          <p:cNvSpPr>
            <a:spLocks noGrp="1"/>
          </p:cNvSpPr>
          <p:nvPr>
            <p:ph sz="quarter" idx="4294967295"/>
          </p:nvPr>
        </p:nvSpPr>
        <p:spPr>
          <a:xfrm>
            <a:off x="673099" y="1691481"/>
            <a:ext cx="10007601" cy="378948"/>
          </a:xfrm>
          <a:custGeom>
            <a:avLst/>
            <a:gdLst>
              <a:gd name="connsiteX0" fmla="*/ 0 w 1835549"/>
              <a:gd name="connsiteY0" fmla="*/ 0 h 432000"/>
              <a:gd name="connsiteX1" fmla="*/ 1835549 w 1835549"/>
              <a:gd name="connsiteY1" fmla="*/ 0 h 432000"/>
              <a:gd name="connsiteX2" fmla="*/ 1835549 w 1835549"/>
              <a:gd name="connsiteY2" fmla="*/ 432000 h 432000"/>
              <a:gd name="connsiteX3" fmla="*/ 0 w 1835549"/>
              <a:gd name="connsiteY3" fmla="*/ 432000 h 432000"/>
              <a:gd name="connsiteX4" fmla="*/ 0 w 1835549"/>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549" h="432000">
                <a:moveTo>
                  <a:pt x="0" y="0"/>
                </a:moveTo>
                <a:lnTo>
                  <a:pt x="1835549" y="0"/>
                </a:lnTo>
                <a:lnTo>
                  <a:pt x="1835549" y="432000"/>
                </a:lnTo>
                <a:lnTo>
                  <a:pt x="0" y="432000"/>
                </a:lnTo>
                <a:lnTo>
                  <a:pt x="0" y="0"/>
                </a:lnTo>
                <a:close/>
              </a:path>
            </a:pathLst>
          </a:custGeom>
          <a:solidFill>
            <a:srgbClr val="A8B918"/>
          </a:solidFill>
          <a:ln>
            <a:noFill/>
          </a:ln>
        </p:spPr>
        <p:style>
          <a:lnRef idx="2">
            <a:schemeClr val="accent6"/>
          </a:lnRef>
          <a:fillRef idx="1">
            <a:schemeClr val="lt1"/>
          </a:fillRef>
          <a:effectRef idx="0">
            <a:schemeClr val="accent6"/>
          </a:effectRef>
          <a:fontRef idx="minor">
            <a:schemeClr val="dk1"/>
          </a:fontRef>
        </p:style>
        <p:txBody>
          <a:bodyPr spcFirstLastPara="0" vert="horz" wrap="square" lIns="85344" tIns="48768" rIns="85344" bIns="48768" numCol="1" spcCol="1270" rtlCol="0" anchor="ctr" anchorCtr="0">
            <a:noAutofit/>
          </a:bodyPr>
          <a:lstStyle/>
          <a:p>
            <a:pPr marL="0" indent="0" algn="ctr" defTabSz="533400">
              <a:spcAft>
                <a:spcPct val="35000"/>
              </a:spcAft>
              <a:buNone/>
            </a:pPr>
            <a:r>
              <a:rPr lang="en-US" sz="2000" b="1" u="sng" dirty="0">
                <a:solidFill>
                  <a:schemeClr val="bg1"/>
                </a:solidFill>
                <a:latin typeface="Arial" panose="020B0604020202020204" pitchFamily="34" charset="0"/>
                <a:cs typeface="Arial" panose="020B0604020202020204" pitchFamily="34" charset="0"/>
              </a:rPr>
              <a:t>No Impact on Ratings </a:t>
            </a:r>
          </a:p>
        </p:txBody>
      </p:sp>
      <p:sp>
        <p:nvSpPr>
          <p:cNvPr id="8" name="Freeform 7"/>
          <p:cNvSpPr/>
          <p:nvPr/>
        </p:nvSpPr>
        <p:spPr>
          <a:xfrm>
            <a:off x="673100" y="2070429"/>
            <a:ext cx="10007600" cy="1087720"/>
          </a:xfrm>
          <a:custGeom>
            <a:avLst/>
            <a:gdLst>
              <a:gd name="connsiteX0" fmla="*/ 0 w 1835549"/>
              <a:gd name="connsiteY0" fmla="*/ 0 h 1090976"/>
              <a:gd name="connsiteX1" fmla="*/ 1835549 w 1835549"/>
              <a:gd name="connsiteY1" fmla="*/ 0 h 1090976"/>
              <a:gd name="connsiteX2" fmla="*/ 1835549 w 1835549"/>
              <a:gd name="connsiteY2" fmla="*/ 1090976 h 1090976"/>
              <a:gd name="connsiteX3" fmla="*/ 0 w 1835549"/>
              <a:gd name="connsiteY3" fmla="*/ 1090976 h 1090976"/>
              <a:gd name="connsiteX4" fmla="*/ 0 w 1835549"/>
              <a:gd name="connsiteY4" fmla="*/ 0 h 109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549" h="1090976">
                <a:moveTo>
                  <a:pt x="0" y="0"/>
                </a:moveTo>
                <a:lnTo>
                  <a:pt x="1835549" y="0"/>
                </a:lnTo>
                <a:lnTo>
                  <a:pt x="1835549" y="1090976"/>
                </a:lnTo>
                <a:lnTo>
                  <a:pt x="0" y="1090976"/>
                </a:lnTo>
                <a:lnTo>
                  <a:pt x="0" y="0"/>
                </a:lnTo>
                <a:close/>
              </a:path>
            </a:pathLst>
          </a:custGeom>
          <a:solidFill>
            <a:schemeClr val="bg2"/>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71450" lvl="1" indent="-171450" defTabSz="666750">
              <a:lnSpc>
                <a:spcPct val="90000"/>
              </a:lnSpc>
              <a:spcAft>
                <a:spcPct val="15000"/>
              </a:spcAft>
              <a:buFont typeface="Arial" panose="020B0604020202020204" pitchFamily="34" charset="0"/>
              <a:buChar char="•"/>
            </a:pPr>
            <a:r>
              <a:rPr lang="en-US" sz="1600" dirty="0"/>
              <a:t>Ability to implement a significant capital investment/deferred maintenance program over a number of years</a:t>
            </a:r>
          </a:p>
          <a:p>
            <a:pPr marL="171450" lvl="1" indent="-171450" defTabSz="666750">
              <a:lnSpc>
                <a:spcPct val="90000"/>
              </a:lnSpc>
              <a:spcAft>
                <a:spcPct val="15000"/>
              </a:spcAft>
              <a:buFont typeface="Arial" panose="020B0604020202020204" pitchFamily="34" charset="0"/>
              <a:buChar char="•"/>
            </a:pPr>
            <a:r>
              <a:rPr lang="en-US" sz="1600" dirty="0"/>
              <a:t>Good financial headroom to avoid liquidity crisis, financial  metric deterioration, covenant trips</a:t>
            </a:r>
          </a:p>
          <a:p>
            <a:pPr marL="171450" lvl="1" indent="-171450" defTabSz="666750">
              <a:lnSpc>
                <a:spcPct val="90000"/>
              </a:lnSpc>
              <a:spcAft>
                <a:spcPct val="15000"/>
              </a:spcAft>
              <a:buFont typeface="Arial" panose="020B0604020202020204" pitchFamily="34" charset="0"/>
              <a:buChar char="•"/>
            </a:pPr>
            <a:r>
              <a:rPr lang="en-US" sz="1600" dirty="0"/>
              <a:t>Customer base robust enough to absorb rate/user increases (deep user base with strong income indicators)</a:t>
            </a:r>
          </a:p>
          <a:p>
            <a:pPr marL="171450" lvl="1" indent="-171450" defTabSz="666750">
              <a:lnSpc>
                <a:spcPct val="90000"/>
              </a:lnSpc>
              <a:spcAft>
                <a:spcPct val="15000"/>
              </a:spcAft>
              <a:buFont typeface="Arial" panose="020B0604020202020204" pitchFamily="34" charset="0"/>
              <a:buChar char="•"/>
            </a:pPr>
            <a:r>
              <a:rPr lang="en-US" sz="1600" dirty="0"/>
              <a:t>Likely larger systems will  see fewer deferral impacts</a:t>
            </a:r>
            <a:endParaRPr lang="en-US" sz="1600" dirty="0">
              <a:solidFill>
                <a:schemeClr val="tx1"/>
              </a:solidFill>
            </a:endParaRPr>
          </a:p>
        </p:txBody>
      </p:sp>
      <p:sp>
        <p:nvSpPr>
          <p:cNvPr id="9" name="Right Arrow 8"/>
          <p:cNvSpPr/>
          <p:nvPr/>
        </p:nvSpPr>
        <p:spPr>
          <a:xfrm rot="5400000">
            <a:off x="8787195" y="3604494"/>
            <a:ext cx="4665662" cy="838049"/>
          </a:xfrm>
          <a:prstGeom prst="rightArrow">
            <a:avLst/>
          </a:prstGeom>
          <a:solidFill>
            <a:schemeClr val="accent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0" name="Content Placeholder 5"/>
          <p:cNvSpPr txBox="1">
            <a:spLocks/>
          </p:cNvSpPr>
          <p:nvPr/>
        </p:nvSpPr>
        <p:spPr>
          <a:xfrm>
            <a:off x="673100" y="3262992"/>
            <a:ext cx="10027902" cy="411925"/>
          </a:xfrm>
          <a:custGeom>
            <a:avLst/>
            <a:gdLst>
              <a:gd name="connsiteX0" fmla="*/ 0 w 1835549"/>
              <a:gd name="connsiteY0" fmla="*/ 0 h 432000"/>
              <a:gd name="connsiteX1" fmla="*/ 1835549 w 1835549"/>
              <a:gd name="connsiteY1" fmla="*/ 0 h 432000"/>
              <a:gd name="connsiteX2" fmla="*/ 1835549 w 1835549"/>
              <a:gd name="connsiteY2" fmla="*/ 432000 h 432000"/>
              <a:gd name="connsiteX3" fmla="*/ 0 w 1835549"/>
              <a:gd name="connsiteY3" fmla="*/ 432000 h 432000"/>
              <a:gd name="connsiteX4" fmla="*/ 0 w 1835549"/>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549" h="432000">
                <a:moveTo>
                  <a:pt x="0" y="0"/>
                </a:moveTo>
                <a:lnTo>
                  <a:pt x="1835549" y="0"/>
                </a:lnTo>
                <a:lnTo>
                  <a:pt x="1835549" y="432000"/>
                </a:lnTo>
                <a:lnTo>
                  <a:pt x="0" y="432000"/>
                </a:lnTo>
                <a:lnTo>
                  <a:pt x="0" y="0"/>
                </a:lnTo>
                <a:close/>
              </a:path>
            </a:pathLst>
          </a:custGeom>
          <a:solidFill>
            <a:srgbClr val="A8B918"/>
          </a:solidFill>
          <a:ln w="25400" cap="flat" cmpd="sng" algn="ctr">
            <a:noFill/>
            <a:prstDash val="solid"/>
          </a:ln>
        </p:spPr>
        <p:style>
          <a:lnRef idx="2">
            <a:schemeClr val="accent6"/>
          </a:lnRef>
          <a:fillRef idx="1">
            <a:schemeClr val="lt1"/>
          </a:fillRef>
          <a:effectRef idx="0">
            <a:schemeClr val="accent6"/>
          </a:effectRef>
          <a:fontRef idx="minor">
            <a:schemeClr val="dk1"/>
          </a:fontRef>
        </p:style>
        <p:txBody>
          <a:bodyPr spcFirstLastPara="0" vert="horz" wrap="square" lIns="85344" tIns="48768" rIns="85344" bIns="48768" numCol="1" spcCol="1270" rtlCol="0" anchor="ctr" anchorCtr="0">
            <a:noAutofit/>
          </a:bodyPr>
          <a:lstStyle>
            <a:lvl1pPr marL="0" indent="0" algn="l" defTabSz="457200" rtl="0" eaLnBrk="1" latinLnBrk="0" hangingPunct="1">
              <a:spcBef>
                <a:spcPts val="500"/>
              </a:spcBef>
              <a:buFont typeface="Arial"/>
              <a:buNone/>
              <a:defRPr sz="2000" b="0" i="0" kern="1200" baseline="0">
                <a:solidFill>
                  <a:schemeClr val="dk1"/>
                </a:solidFill>
                <a:latin typeface="Arial Regular" charset="0"/>
                <a:ea typeface="+mn-ea"/>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2000" b="0" i="0" kern="1200">
                <a:solidFill>
                  <a:schemeClr val="dk1"/>
                </a:solidFill>
                <a:latin typeface="Arial Regular" charset="0"/>
                <a:ea typeface="+mn-ea"/>
                <a:cs typeface="Arial Regular" charset="0"/>
              </a:defRPr>
            </a:lvl2pPr>
            <a:lvl3pPr marL="393192" indent="-182880" algn="l" defTabSz="457200" rtl="0" eaLnBrk="1" latinLnBrk="0" hangingPunct="1">
              <a:spcBef>
                <a:spcPts val="600"/>
              </a:spcBef>
              <a:buFont typeface=".AppleSystemUIFont" charset="-120"/>
              <a:buChar char="-"/>
              <a:defRPr sz="1350" b="1" i="0" kern="1200">
                <a:solidFill>
                  <a:schemeClr val="dk1"/>
                </a:solidFill>
                <a:latin typeface="+mn-lt"/>
                <a:ea typeface="+mn-ea"/>
                <a:cs typeface="+mn-cs"/>
              </a:defRPr>
            </a:lvl3pPr>
            <a:lvl4pPr marL="603504" indent="-182880" algn="l" defTabSz="457200" rtl="0" eaLnBrk="1" latinLnBrk="0" hangingPunct="1">
              <a:spcBef>
                <a:spcPts val="500"/>
              </a:spcBef>
              <a:buSzPct val="100000"/>
              <a:buFont typeface=".AppleSystemUIFont" charset="-120"/>
              <a:buChar char="-"/>
              <a:defRPr sz="1350" b="1" i="0" kern="1200">
                <a:solidFill>
                  <a:schemeClr val="dk1"/>
                </a:solidFill>
                <a:latin typeface="+mn-lt"/>
                <a:ea typeface="+mn-ea"/>
                <a:cs typeface="+mn-cs"/>
              </a:defRPr>
            </a:lvl4pPr>
            <a:lvl5pPr marL="822960" indent="-182880" algn="l" defTabSz="457200" rtl="0" eaLnBrk="1" latinLnBrk="0" hangingPunct="1">
              <a:spcBef>
                <a:spcPts val="500"/>
              </a:spcBef>
              <a:buFont typeface=".AppleSystemUIFont" charset="-120"/>
              <a:buChar char="-"/>
              <a:defRPr sz="1350" b="1" i="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lgn="ctr" defTabSz="533400">
              <a:lnSpc>
                <a:spcPct val="90000"/>
              </a:lnSpc>
              <a:spcAft>
                <a:spcPct val="35000"/>
              </a:spcAft>
            </a:pPr>
            <a:r>
              <a:rPr lang="en-US" b="1" u="sng" dirty="0">
                <a:solidFill>
                  <a:schemeClr val="bg1"/>
                </a:solidFill>
                <a:latin typeface="Arial" panose="020B0604020202020204" pitchFamily="34" charset="0"/>
                <a:cs typeface="Arial" panose="020B0604020202020204" pitchFamily="34" charset="0"/>
              </a:rPr>
              <a:t>Ratings Downgrade</a:t>
            </a:r>
          </a:p>
        </p:txBody>
      </p:sp>
      <p:sp>
        <p:nvSpPr>
          <p:cNvPr id="12" name="Freeform 11"/>
          <p:cNvSpPr/>
          <p:nvPr/>
        </p:nvSpPr>
        <p:spPr>
          <a:xfrm>
            <a:off x="673099" y="3661897"/>
            <a:ext cx="10007601" cy="1007219"/>
          </a:xfrm>
          <a:custGeom>
            <a:avLst/>
            <a:gdLst>
              <a:gd name="connsiteX0" fmla="*/ 0 w 1835549"/>
              <a:gd name="connsiteY0" fmla="*/ 0 h 1090976"/>
              <a:gd name="connsiteX1" fmla="*/ 1835549 w 1835549"/>
              <a:gd name="connsiteY1" fmla="*/ 0 h 1090976"/>
              <a:gd name="connsiteX2" fmla="*/ 1835549 w 1835549"/>
              <a:gd name="connsiteY2" fmla="*/ 1090976 h 1090976"/>
              <a:gd name="connsiteX3" fmla="*/ 0 w 1835549"/>
              <a:gd name="connsiteY3" fmla="*/ 1090976 h 1090976"/>
              <a:gd name="connsiteX4" fmla="*/ 0 w 1835549"/>
              <a:gd name="connsiteY4" fmla="*/ 0 h 109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549" h="1090976">
                <a:moveTo>
                  <a:pt x="0" y="0"/>
                </a:moveTo>
                <a:lnTo>
                  <a:pt x="1835549" y="0"/>
                </a:lnTo>
                <a:lnTo>
                  <a:pt x="1835549" y="1090976"/>
                </a:lnTo>
                <a:lnTo>
                  <a:pt x="0" y="1090976"/>
                </a:lnTo>
                <a:lnTo>
                  <a:pt x="0" y="0"/>
                </a:lnTo>
                <a:close/>
              </a:path>
            </a:pathLst>
          </a:custGeom>
          <a:solidFill>
            <a:schemeClr val="bg2"/>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80010" tIns="80010" rIns="106680" bIns="120015" numCol="1" spcCol="1270" anchor="t" anchorCtr="0">
            <a:noAutofit/>
          </a:bodyPr>
          <a:lstStyle/>
          <a:p>
            <a:pPr marL="114300" lvl="1" indent="-114300" defTabSz="666750">
              <a:lnSpc>
                <a:spcPct val="90000"/>
              </a:lnSpc>
              <a:spcAft>
                <a:spcPct val="15000"/>
              </a:spcAft>
              <a:buChar char="••"/>
            </a:pPr>
            <a:r>
              <a:rPr lang="en-US" sz="1600" dirty="0"/>
              <a:t>Rapid infrastructure failure precipitates  investment over short period </a:t>
            </a:r>
          </a:p>
          <a:p>
            <a:pPr marL="114300" lvl="1" indent="-114300" defTabSz="666750">
              <a:lnSpc>
                <a:spcPct val="90000"/>
              </a:lnSpc>
              <a:spcAft>
                <a:spcPct val="15000"/>
              </a:spcAft>
              <a:buChar char="••"/>
            </a:pPr>
            <a:r>
              <a:rPr lang="en-US" sz="1600" dirty="0"/>
              <a:t>Limited headroom, metrics don’t support current rating</a:t>
            </a:r>
          </a:p>
          <a:p>
            <a:pPr marL="114300" lvl="1" indent="-114300" defTabSz="666750">
              <a:lnSpc>
                <a:spcPct val="90000"/>
              </a:lnSpc>
              <a:spcAft>
                <a:spcPct val="15000"/>
              </a:spcAft>
              <a:buFontTx/>
              <a:buChar char="••"/>
            </a:pPr>
            <a:r>
              <a:rPr lang="en-US" sz="1600" dirty="0"/>
              <a:t>Shallow customer base (or rate/user increases occur but leads to downward spiral as it accelerates customer loss or substitution)</a:t>
            </a:r>
          </a:p>
        </p:txBody>
      </p:sp>
      <p:sp>
        <p:nvSpPr>
          <p:cNvPr id="14" name="Content Placeholder 5"/>
          <p:cNvSpPr txBox="1">
            <a:spLocks/>
          </p:cNvSpPr>
          <p:nvPr/>
        </p:nvSpPr>
        <p:spPr>
          <a:xfrm>
            <a:off x="673099" y="4766877"/>
            <a:ext cx="10027903" cy="483497"/>
          </a:xfrm>
          <a:custGeom>
            <a:avLst/>
            <a:gdLst>
              <a:gd name="connsiteX0" fmla="*/ 0 w 1835549"/>
              <a:gd name="connsiteY0" fmla="*/ 0 h 432000"/>
              <a:gd name="connsiteX1" fmla="*/ 1835549 w 1835549"/>
              <a:gd name="connsiteY1" fmla="*/ 0 h 432000"/>
              <a:gd name="connsiteX2" fmla="*/ 1835549 w 1835549"/>
              <a:gd name="connsiteY2" fmla="*/ 432000 h 432000"/>
              <a:gd name="connsiteX3" fmla="*/ 0 w 1835549"/>
              <a:gd name="connsiteY3" fmla="*/ 432000 h 432000"/>
              <a:gd name="connsiteX4" fmla="*/ 0 w 1835549"/>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549" h="432000">
                <a:moveTo>
                  <a:pt x="0" y="0"/>
                </a:moveTo>
                <a:lnTo>
                  <a:pt x="1835549" y="0"/>
                </a:lnTo>
                <a:lnTo>
                  <a:pt x="1835549" y="432000"/>
                </a:lnTo>
                <a:lnTo>
                  <a:pt x="0" y="432000"/>
                </a:lnTo>
                <a:lnTo>
                  <a:pt x="0" y="0"/>
                </a:lnTo>
                <a:close/>
              </a:path>
            </a:pathLst>
          </a:custGeom>
          <a:solidFill>
            <a:srgbClr val="A8B918"/>
          </a:solidFill>
          <a:ln w="25400" cap="flat" cmpd="sng" algn="ctr">
            <a:noFill/>
            <a:prstDash val="solid"/>
          </a:ln>
        </p:spPr>
        <p:style>
          <a:lnRef idx="2">
            <a:schemeClr val="accent6"/>
          </a:lnRef>
          <a:fillRef idx="1">
            <a:schemeClr val="lt1"/>
          </a:fillRef>
          <a:effectRef idx="0">
            <a:schemeClr val="accent6"/>
          </a:effectRef>
          <a:fontRef idx="minor">
            <a:schemeClr val="dk1"/>
          </a:fontRef>
        </p:style>
        <p:txBody>
          <a:bodyPr spcFirstLastPara="0" vert="horz" wrap="square" lIns="85344" tIns="48768" rIns="85344" bIns="48768" numCol="1" spcCol="1270" rtlCol="0" anchor="ctr" anchorCtr="0">
            <a:noAutofit/>
          </a:bodyPr>
          <a:lstStyle>
            <a:lvl1pPr marL="0" indent="0" algn="l" defTabSz="457200" rtl="0" eaLnBrk="1" latinLnBrk="0" hangingPunct="1">
              <a:spcBef>
                <a:spcPts val="500"/>
              </a:spcBef>
              <a:buFont typeface="Arial"/>
              <a:buNone/>
              <a:defRPr sz="2000" b="0" i="0" kern="1200" baseline="0">
                <a:solidFill>
                  <a:schemeClr val="dk1"/>
                </a:solidFill>
                <a:latin typeface="Arial Regular" charset="0"/>
                <a:ea typeface="+mn-ea"/>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2000" b="0" i="0" kern="1200">
                <a:solidFill>
                  <a:schemeClr val="dk1"/>
                </a:solidFill>
                <a:latin typeface="Arial Regular" charset="0"/>
                <a:ea typeface="+mn-ea"/>
                <a:cs typeface="Arial Regular" charset="0"/>
              </a:defRPr>
            </a:lvl2pPr>
            <a:lvl3pPr marL="393192" indent="-182880" algn="l" defTabSz="457200" rtl="0" eaLnBrk="1" latinLnBrk="0" hangingPunct="1">
              <a:spcBef>
                <a:spcPts val="600"/>
              </a:spcBef>
              <a:buFont typeface=".AppleSystemUIFont" charset="-120"/>
              <a:buChar char="-"/>
              <a:defRPr sz="1350" b="1" i="0" kern="1200">
                <a:solidFill>
                  <a:schemeClr val="dk1"/>
                </a:solidFill>
                <a:latin typeface="+mn-lt"/>
                <a:ea typeface="+mn-ea"/>
                <a:cs typeface="+mn-cs"/>
              </a:defRPr>
            </a:lvl3pPr>
            <a:lvl4pPr marL="603504" indent="-182880" algn="l" defTabSz="457200" rtl="0" eaLnBrk="1" latinLnBrk="0" hangingPunct="1">
              <a:spcBef>
                <a:spcPts val="500"/>
              </a:spcBef>
              <a:buSzPct val="100000"/>
              <a:buFont typeface=".AppleSystemUIFont" charset="-120"/>
              <a:buChar char="-"/>
              <a:defRPr sz="1350" b="1" i="0" kern="1200">
                <a:solidFill>
                  <a:schemeClr val="dk1"/>
                </a:solidFill>
                <a:latin typeface="+mn-lt"/>
                <a:ea typeface="+mn-ea"/>
                <a:cs typeface="+mn-cs"/>
              </a:defRPr>
            </a:lvl4pPr>
            <a:lvl5pPr marL="822960" indent="-182880" algn="l" defTabSz="457200" rtl="0" eaLnBrk="1" latinLnBrk="0" hangingPunct="1">
              <a:spcBef>
                <a:spcPts val="500"/>
              </a:spcBef>
              <a:buFont typeface=".AppleSystemUIFont" charset="-120"/>
              <a:buChar char="-"/>
              <a:defRPr sz="1350" b="1" i="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lgn="ctr" defTabSz="533400">
              <a:lnSpc>
                <a:spcPct val="90000"/>
              </a:lnSpc>
              <a:spcAft>
                <a:spcPct val="35000"/>
              </a:spcAft>
            </a:pPr>
            <a:r>
              <a:rPr lang="en-US" b="1" u="sng" dirty="0">
                <a:solidFill>
                  <a:schemeClr val="bg1"/>
                </a:solidFill>
                <a:latin typeface="Arial" panose="020B0604020202020204" pitchFamily="34" charset="0"/>
                <a:cs typeface="Arial" panose="020B0604020202020204" pitchFamily="34" charset="0"/>
              </a:rPr>
              <a:t>Default/Restructuring</a:t>
            </a:r>
          </a:p>
        </p:txBody>
      </p:sp>
      <p:sp>
        <p:nvSpPr>
          <p:cNvPr id="17" name="Freeform 16"/>
          <p:cNvSpPr/>
          <p:nvPr/>
        </p:nvSpPr>
        <p:spPr>
          <a:xfrm>
            <a:off x="673099" y="5248186"/>
            <a:ext cx="10007601" cy="1317713"/>
          </a:xfrm>
          <a:custGeom>
            <a:avLst/>
            <a:gdLst>
              <a:gd name="connsiteX0" fmla="*/ 0 w 1835549"/>
              <a:gd name="connsiteY0" fmla="*/ 0 h 1090976"/>
              <a:gd name="connsiteX1" fmla="*/ 1835549 w 1835549"/>
              <a:gd name="connsiteY1" fmla="*/ 0 h 1090976"/>
              <a:gd name="connsiteX2" fmla="*/ 1835549 w 1835549"/>
              <a:gd name="connsiteY2" fmla="*/ 1090976 h 1090976"/>
              <a:gd name="connsiteX3" fmla="*/ 0 w 1835549"/>
              <a:gd name="connsiteY3" fmla="*/ 1090976 h 1090976"/>
              <a:gd name="connsiteX4" fmla="*/ 0 w 1835549"/>
              <a:gd name="connsiteY4" fmla="*/ 0 h 109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549" h="1090976">
                <a:moveTo>
                  <a:pt x="0" y="0"/>
                </a:moveTo>
                <a:lnTo>
                  <a:pt x="1835549" y="0"/>
                </a:lnTo>
                <a:lnTo>
                  <a:pt x="1835549" y="1090976"/>
                </a:lnTo>
                <a:lnTo>
                  <a:pt x="0" y="1090976"/>
                </a:lnTo>
                <a:lnTo>
                  <a:pt x="0" y="0"/>
                </a:lnTo>
                <a:close/>
              </a:path>
            </a:pathLst>
          </a:custGeom>
          <a:solidFill>
            <a:schemeClr val="bg2"/>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80010" tIns="80010" rIns="106680" bIns="120015" numCol="1" spcCol="1270" anchor="t" anchorCtr="0">
            <a:noAutofit/>
          </a:bodyPr>
          <a:lstStyle/>
          <a:p>
            <a:pPr marL="114300" lvl="1" indent="-114300" defTabSz="666750">
              <a:lnSpc>
                <a:spcPct val="90000"/>
              </a:lnSpc>
              <a:spcAft>
                <a:spcPct val="15000"/>
              </a:spcAft>
              <a:buChar char="••"/>
            </a:pPr>
            <a:r>
              <a:rPr lang="en-US" sz="1600" dirty="0"/>
              <a:t>Most likely small systems that experience catastrophic infrastructure failure that leads to precipitous decline in credit quality</a:t>
            </a:r>
          </a:p>
          <a:p>
            <a:pPr marL="114300" lvl="1" indent="-114300" defTabSz="666750">
              <a:lnSpc>
                <a:spcPct val="90000"/>
              </a:lnSpc>
              <a:spcAft>
                <a:spcPct val="15000"/>
              </a:spcAft>
              <a:buChar char="••"/>
            </a:pPr>
            <a:r>
              <a:rPr lang="en-US" sz="1600" dirty="0"/>
              <a:t>Individual/management accountability possible</a:t>
            </a:r>
          </a:p>
          <a:p>
            <a:pPr marL="114300" lvl="1" indent="-114300" defTabSz="666750">
              <a:lnSpc>
                <a:spcPct val="90000"/>
              </a:lnSpc>
              <a:spcAft>
                <a:spcPct val="15000"/>
              </a:spcAft>
              <a:buFontTx/>
              <a:buChar char="••"/>
            </a:pPr>
            <a:r>
              <a:rPr lang="en-US" sz="1600" dirty="0"/>
              <a:t>More liquidity for all systems with vulnerable infrastructure  </a:t>
            </a:r>
          </a:p>
          <a:p>
            <a:pPr marL="114300" lvl="1" indent="-114300" defTabSz="666750">
              <a:lnSpc>
                <a:spcPct val="90000"/>
              </a:lnSpc>
              <a:spcAft>
                <a:spcPct val="15000"/>
              </a:spcAft>
              <a:buFontTx/>
              <a:buChar char="••"/>
            </a:pPr>
            <a:r>
              <a:rPr lang="en-US" sz="1600" dirty="0"/>
              <a:t>Given parameters of Chapter 9 is this even really a risk?  </a:t>
            </a:r>
          </a:p>
        </p:txBody>
      </p:sp>
    </p:spTree>
    <p:extLst>
      <p:ext uri="{BB962C8B-B14F-4D97-AF65-F5344CB8AC3E}">
        <p14:creationId xmlns:p14="http://schemas.microsoft.com/office/powerpoint/2010/main" val="2271082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0"/>
          <p:cNvSpPr txBox="1">
            <a:spLocks/>
          </p:cNvSpPr>
          <p:nvPr/>
        </p:nvSpPr>
        <p:spPr>
          <a:xfrm>
            <a:off x="1828122" y="248109"/>
            <a:ext cx="8490099" cy="855797"/>
          </a:xfrm>
          <a:prstGeom prst="rect">
            <a:avLst/>
          </a:prstGeom>
        </p:spPr>
        <p:txBody>
          <a:bodyPr/>
          <a:lstStyle>
            <a:lvl1pPr marL="0" indent="0" algn="l" defTabSz="457200" rtl="0" eaLnBrk="1" latinLnBrk="0" hangingPunct="1">
              <a:spcBef>
                <a:spcPts val="500"/>
              </a:spcBef>
              <a:buFont typeface="Arial"/>
              <a:buNone/>
              <a:defRPr sz="2000" b="1" i="0" kern="1200" baseline="0">
                <a:solidFill>
                  <a:schemeClr val="tx1"/>
                </a:solidFill>
                <a:latin typeface="Arial" charset="0"/>
                <a:ea typeface="Arial" charset="0"/>
                <a:cs typeface="Arial" charset="0"/>
              </a:defRPr>
            </a:lvl1pPr>
            <a:lvl2pPr marL="182880" marR="0" indent="-182880" algn="l" defTabSz="457200" rtl="0" eaLnBrk="1" fontAlgn="auto" latinLnBrk="0" hangingPunct="1">
              <a:lnSpc>
                <a:spcPct val="100000"/>
              </a:lnSpc>
              <a:spcBef>
                <a:spcPts val="500"/>
              </a:spcBef>
              <a:spcAft>
                <a:spcPts val="0"/>
              </a:spcAft>
              <a:buClrTx/>
              <a:buSzTx/>
              <a:buFont typeface="Arial"/>
              <a:buChar char="•"/>
              <a:tabLst/>
              <a:defRPr sz="2000" b="1" i="0" kern="1200">
                <a:solidFill>
                  <a:schemeClr val="tx1"/>
                </a:solidFill>
                <a:latin typeface="Arial" charset="0"/>
                <a:ea typeface="Arial" charset="0"/>
                <a:cs typeface="Arial" charset="0"/>
              </a:defRPr>
            </a:lvl2pPr>
            <a:lvl3pPr marL="393192" indent="-182880" algn="l" defTabSz="457200" rtl="0" eaLnBrk="1" latinLnBrk="0" hangingPunct="1">
              <a:spcBef>
                <a:spcPts val="600"/>
              </a:spcBef>
              <a:buFont typeface=".AppleSystemUIFont" charset="-120"/>
              <a:buChar char="-"/>
              <a:defRPr sz="1350" b="1" i="0" kern="1200">
                <a:solidFill>
                  <a:schemeClr val="tx1"/>
                </a:solidFill>
                <a:latin typeface="Arial" charset="0"/>
                <a:ea typeface="Arial" charset="0"/>
                <a:cs typeface="Arial" charset="0"/>
              </a:defRPr>
            </a:lvl3pPr>
            <a:lvl4pPr marL="603504" indent="-182880" algn="l" defTabSz="457200" rtl="0" eaLnBrk="1" latinLnBrk="0" hangingPunct="1">
              <a:spcBef>
                <a:spcPts val="500"/>
              </a:spcBef>
              <a:buSzPct val="100000"/>
              <a:buFont typeface=".AppleSystemUIFont" charset="-120"/>
              <a:buChar char="-"/>
              <a:defRPr sz="1350" b="1" i="0" kern="1200">
                <a:solidFill>
                  <a:schemeClr val="tx1"/>
                </a:solidFill>
                <a:latin typeface="Arial" charset="0"/>
                <a:ea typeface="Arial" charset="0"/>
                <a:cs typeface="Arial" charset="0"/>
              </a:defRPr>
            </a:lvl4pPr>
            <a:lvl5pPr marL="822960" indent="-182880" algn="l" defTabSz="457200" rtl="0" eaLnBrk="1" latinLnBrk="0" hangingPunct="1">
              <a:spcBef>
                <a:spcPts val="500"/>
              </a:spcBef>
              <a:buFont typeface=".AppleSystemUIFont" charset="-120"/>
              <a:buChar char="-"/>
              <a:defRPr sz="1350" b="1"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p>
          <a:p>
            <a:pPr marL="468630" lvl="1" indent="-285750">
              <a:buFont typeface="Arial" panose="020B0604020202020204" pitchFamily="34" charset="0"/>
              <a:buChar char="•"/>
            </a:pPr>
            <a:endParaRPr lang="en-US" dirty="0"/>
          </a:p>
          <a:p>
            <a:pPr marL="678942" lvl="2" indent="-285750">
              <a:buFont typeface="Arial" panose="020B0604020202020204" pitchFamily="34" charset="0"/>
              <a:buChar char="•"/>
            </a:pPr>
            <a:endParaRPr lang="en-US" b="0" dirty="0"/>
          </a:p>
          <a:p>
            <a:pPr marL="678942" lvl="2" indent="-285750">
              <a:buFont typeface="Arial" panose="020B0604020202020204" pitchFamily="34" charset="0"/>
              <a:buChar char="•"/>
            </a:pPr>
            <a:endParaRPr lang="en-US" b="0" dirty="0"/>
          </a:p>
          <a:p>
            <a:pPr marL="678942" lvl="2" indent="-285750">
              <a:buFont typeface="Arial" panose="020B0604020202020204" pitchFamily="34" charset="0"/>
              <a:buChar char="•"/>
            </a:pPr>
            <a:endParaRPr lang="en-US" b="0" dirty="0"/>
          </a:p>
          <a:p>
            <a:endParaRPr lang="en-US" dirty="0"/>
          </a:p>
          <a:p>
            <a:pPr marL="285750" indent="-285750">
              <a:buFont typeface="Arial" panose="020B0604020202020204" pitchFamily="34" charset="0"/>
              <a:buChar char="•"/>
            </a:pPr>
            <a:endParaRPr lang="en-US" dirty="0"/>
          </a:p>
        </p:txBody>
      </p:sp>
      <p:sp>
        <p:nvSpPr>
          <p:cNvPr id="2" name="Left Arrow 1"/>
          <p:cNvSpPr/>
          <p:nvPr/>
        </p:nvSpPr>
        <p:spPr>
          <a:xfrm>
            <a:off x="11264557" y="5171219"/>
            <a:ext cx="432143" cy="39138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5BF8687F-235A-4B39-A2D4-1155530E84EA}"/>
              </a:ext>
            </a:extLst>
          </p:cNvPr>
          <p:cNvSpPr>
            <a:spLocks noGrp="1"/>
          </p:cNvSpPr>
          <p:nvPr>
            <p:ph type="title"/>
          </p:nvPr>
        </p:nvSpPr>
        <p:spPr/>
        <p:txBody>
          <a:bodyPr>
            <a:normAutofit/>
          </a:bodyPr>
          <a:lstStyle/>
          <a:p>
            <a:r>
              <a:rPr lang="en-US" dirty="0"/>
              <a:t>Example of How DM Enters Our Rating as a Credit Consideration</a:t>
            </a:r>
          </a:p>
        </p:txBody>
      </p:sp>
      <p:sp>
        <p:nvSpPr>
          <p:cNvPr id="9" name="Content Placeholder 8">
            <a:extLst>
              <a:ext uri="{FF2B5EF4-FFF2-40B4-BE49-F238E27FC236}">
                <a16:creationId xmlns:a16="http://schemas.microsoft.com/office/drawing/2014/main" id="{B74AA94E-1341-4A58-884B-F4D60FC23B77}"/>
              </a:ext>
            </a:extLst>
          </p:cNvPr>
          <p:cNvSpPr>
            <a:spLocks noGrp="1"/>
          </p:cNvSpPr>
          <p:nvPr>
            <p:ph idx="1"/>
          </p:nvPr>
        </p:nvSpPr>
        <p:spPr>
          <a:xfrm>
            <a:off x="838200" y="1927225"/>
            <a:ext cx="10515600" cy="4351338"/>
          </a:xfrm>
        </p:spPr>
        <p:txBody>
          <a:bodyPr>
            <a:normAutofit fontScale="70000" lnSpcReduction="20000"/>
          </a:bodyPr>
          <a:lstStyle/>
          <a:p>
            <a:pPr marL="0" indent="0">
              <a:buNone/>
            </a:pPr>
            <a:r>
              <a:rPr lang="en-US" sz="3400" b="1" dirty="0"/>
              <a:t>Rating Report for California’s Feb. 22 $1.5 billion general obligation offering and $600 million GO refunding bonds, rated AA-/Stable outlook:</a:t>
            </a:r>
          </a:p>
          <a:p>
            <a:pPr marL="0" indent="0">
              <a:buNone/>
            </a:pPr>
            <a:endParaRPr lang="en-US" dirty="0"/>
          </a:p>
          <a:p>
            <a:r>
              <a:rPr lang="en-US" dirty="0"/>
              <a:t>Somewhat offsetting these strengths, in our view, are the state's:</a:t>
            </a:r>
          </a:p>
          <a:p>
            <a:r>
              <a:rPr lang="en-US" dirty="0"/>
              <a:t>Persistently high cost of housing relative to that in other states, which contributes to a relatively weaker business climate in California, posing a threat to longer-term economic growth prospects;</a:t>
            </a:r>
          </a:p>
          <a:p>
            <a:r>
              <a:rPr lang="en-US" dirty="0"/>
              <a:t>Difficult-to-forecast revenues because of volatile revenue base correlated with financial market performance as well as a reliance on a highly progressive personal income tax (PIT) structure;</a:t>
            </a:r>
          </a:p>
          <a:p>
            <a:r>
              <a:rPr lang="en-US" dirty="0"/>
              <a:t>Minimal prefunding of retiree health care benefits (other postemployment benefits, or OPEBs), although the state has reached agreement with its labor bargaining units to phase in over several years normal cost contributions; and</a:t>
            </a:r>
          </a:p>
          <a:p>
            <a:r>
              <a:rPr lang="en-US" dirty="0">
                <a:solidFill>
                  <a:srgbClr val="FF0000"/>
                </a:solidFill>
              </a:rPr>
              <a:t>Large backlog of deferred maintenance and infrastructure needs, though with a recently enacted package of revenue enhancements for the state's highway infrastructure, the state has funding sources with which to address it.</a:t>
            </a:r>
          </a:p>
          <a:p>
            <a:endParaRPr lang="en-US" dirty="0"/>
          </a:p>
        </p:txBody>
      </p:sp>
      <p:sp>
        <p:nvSpPr>
          <p:cNvPr id="11" name="Slide Number Placeholder 5">
            <a:extLst>
              <a:ext uri="{FF2B5EF4-FFF2-40B4-BE49-F238E27FC236}">
                <a16:creationId xmlns:a16="http://schemas.microsoft.com/office/drawing/2014/main" id="{441BF97C-7DF4-4EE4-9F7E-A34A4439A781}"/>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6EE54-D9A4-4ED5-AAFA-FAFF5821F613}" type="slidenum">
              <a:rPr lang="en-US" smtClean="0"/>
              <a:pPr/>
              <a:t>22</a:t>
            </a:fld>
            <a:endParaRPr lang="en-US" dirty="0"/>
          </a:p>
        </p:txBody>
      </p:sp>
    </p:spTree>
    <p:extLst>
      <p:ext uri="{BB962C8B-B14F-4D97-AF65-F5344CB8AC3E}">
        <p14:creationId xmlns:p14="http://schemas.microsoft.com/office/powerpoint/2010/main" val="3900604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Credit Questions</a:t>
            </a:r>
            <a:endParaRPr lang="en-US" dirty="0"/>
          </a:p>
        </p:txBody>
      </p:sp>
      <p:sp>
        <p:nvSpPr>
          <p:cNvPr id="6" name="Slide Number Placeholder 5"/>
          <p:cNvSpPr>
            <a:spLocks noGrp="1"/>
          </p:cNvSpPr>
          <p:nvPr>
            <p:ph type="sldNum" sz="quarter" idx="12"/>
          </p:nvPr>
        </p:nvSpPr>
        <p:spPr/>
        <p:txBody>
          <a:bodyPr/>
          <a:lstStyle/>
          <a:p>
            <a:fld id="{BDDC3DCF-E0A7-DA4A-BC2C-1EC3743A297B}" type="slidenum">
              <a:rPr lang="en-US" smtClean="0"/>
              <a:pPr/>
              <a:t>23</a:t>
            </a:fld>
            <a:endParaRPr lang="en-US" dirty="0"/>
          </a:p>
        </p:txBody>
      </p:sp>
      <p:sp>
        <p:nvSpPr>
          <p:cNvPr id="11" name="Content Placeholder 10">
            <a:extLst>
              <a:ext uri="{FF2B5EF4-FFF2-40B4-BE49-F238E27FC236}">
                <a16:creationId xmlns:a16="http://schemas.microsoft.com/office/drawing/2014/main" id="{D2FED98A-986F-48C7-9C23-5700A9116B18}"/>
              </a:ext>
            </a:extLst>
          </p:cNvPr>
          <p:cNvSpPr>
            <a:spLocks noGrp="1"/>
          </p:cNvSpPr>
          <p:nvPr>
            <p:ph idx="1"/>
          </p:nvPr>
        </p:nvSpPr>
        <p:spPr/>
        <p:txBody>
          <a:bodyPr>
            <a:normAutofit fontScale="92500" lnSpcReduction="10000"/>
          </a:bodyPr>
          <a:lstStyle/>
          <a:p>
            <a:pPr marL="342900" indent="-342900"/>
            <a:r>
              <a:rPr lang="en-US" dirty="0"/>
              <a:t>Can the public finance industry do a better job of </a:t>
            </a:r>
            <a:r>
              <a:rPr lang="en-US" b="1" dirty="0"/>
              <a:t>measuring</a:t>
            </a:r>
            <a:r>
              <a:rPr lang="en-US" dirty="0"/>
              <a:t> and </a:t>
            </a:r>
            <a:r>
              <a:rPr lang="en-US" b="1" dirty="0"/>
              <a:t>disclosing</a:t>
            </a:r>
            <a:r>
              <a:rPr lang="en-US" dirty="0"/>
              <a:t> standardized DM information?</a:t>
            </a:r>
          </a:p>
          <a:p>
            <a:pPr marL="342900" indent="-342900"/>
            <a:r>
              <a:rPr lang="en-US" dirty="0"/>
              <a:t>What </a:t>
            </a:r>
            <a:r>
              <a:rPr lang="en-US" b="1" dirty="0"/>
              <a:t>data</a:t>
            </a:r>
            <a:r>
              <a:rPr lang="en-US" dirty="0"/>
              <a:t> is needed to develop deferred maintenance metrics that measure this risk?  </a:t>
            </a:r>
          </a:p>
          <a:p>
            <a:pPr marL="342900" indent="-342900"/>
            <a:r>
              <a:rPr lang="en-US" dirty="0"/>
              <a:t>Similar to </a:t>
            </a:r>
            <a:r>
              <a:rPr lang="en-US" b="1" dirty="0"/>
              <a:t>Environmental-Social-Governance (ESG) issues</a:t>
            </a:r>
            <a:r>
              <a:rPr lang="en-US" dirty="0"/>
              <a:t> facing  corporate debt issuers, should public entities need to consider if DM is part of this or a related paradigm? </a:t>
            </a:r>
          </a:p>
          <a:p>
            <a:pPr marL="342900" indent="-342900"/>
            <a:r>
              <a:rPr lang="en-US" dirty="0"/>
              <a:t>Could be a key area for </a:t>
            </a:r>
            <a:r>
              <a:rPr lang="en-US" b="1" dirty="0"/>
              <a:t>public finance governance</a:t>
            </a:r>
            <a:r>
              <a:rPr lang="en-US" dirty="0"/>
              <a:t>, as so much of U.S. infrastructure is held by government entities</a:t>
            </a:r>
          </a:p>
          <a:p>
            <a:pPr marL="342900" indent="-342900"/>
            <a:r>
              <a:rPr lang="en-US" dirty="0"/>
              <a:t>Information may not be lead to or be predictive of </a:t>
            </a:r>
            <a:r>
              <a:rPr lang="en-US" b="1" dirty="0"/>
              <a:t>ratings transitions </a:t>
            </a:r>
            <a:r>
              <a:rPr lang="en-US" dirty="0"/>
              <a:t>but possible in some cases</a:t>
            </a:r>
          </a:p>
        </p:txBody>
      </p:sp>
    </p:spTree>
    <p:extLst>
      <p:ext uri="{BB962C8B-B14F-4D97-AF65-F5344CB8AC3E}">
        <p14:creationId xmlns:p14="http://schemas.microsoft.com/office/powerpoint/2010/main" val="766748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State of Research</a:t>
            </a:r>
          </a:p>
        </p:txBody>
      </p:sp>
      <p:sp>
        <p:nvSpPr>
          <p:cNvPr id="4" name="Text Placeholder 3"/>
          <p:cNvSpPr>
            <a:spLocks noGrp="1"/>
          </p:cNvSpPr>
          <p:nvPr>
            <p:ph type="body" idx="1"/>
          </p:nvPr>
        </p:nvSpPr>
        <p:spPr/>
        <p:txBody>
          <a:bodyPr/>
          <a:lstStyle/>
          <a:p>
            <a:r>
              <a:rPr lang="en-US" dirty="0"/>
              <a:t>Michael Bennon, Stanford Global Projects Center</a:t>
            </a:r>
          </a:p>
        </p:txBody>
      </p:sp>
      <p:sp>
        <p:nvSpPr>
          <p:cNvPr id="2" name="Slide Number Placeholder 1"/>
          <p:cNvSpPr>
            <a:spLocks noGrp="1"/>
          </p:cNvSpPr>
          <p:nvPr>
            <p:ph type="sldNum" sz="quarter" idx="12"/>
          </p:nvPr>
        </p:nvSpPr>
        <p:spPr/>
        <p:txBody>
          <a:bodyPr/>
          <a:lstStyle/>
          <a:p>
            <a:fld id="{F956C89F-A66A-4DDC-BBF5-CE103B1E19B3}" type="slidenum">
              <a:rPr lang="en-US" smtClean="0"/>
              <a:t>24</a:t>
            </a:fld>
            <a:endParaRPr lang="en-US"/>
          </a:p>
        </p:txBody>
      </p:sp>
      <p:pic>
        <p:nvPicPr>
          <p:cNvPr id="1026" name="Picture 2" descr="Image result for stanford logo">
            <a:extLst>
              <a:ext uri="{FF2B5EF4-FFF2-40B4-BE49-F238E27FC236}">
                <a16:creationId xmlns:a16="http://schemas.microsoft.com/office/drawing/2014/main" id="{5D59C3A1-7D9B-43D6-B5A8-4F833D1E3F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100" y="5589587"/>
            <a:ext cx="14859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608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524" y="468889"/>
            <a:ext cx="10608275" cy="1069612"/>
          </a:xfrm>
        </p:spPr>
        <p:txBody>
          <a:bodyPr vert="horz" lIns="91440" tIns="45720" rIns="91440" bIns="45720" rtlCol="0" anchor="ctr">
            <a:normAutofit/>
          </a:bodyPr>
          <a:lstStyle/>
          <a:p>
            <a:pPr>
              <a:lnSpc>
                <a:spcPct val="90000"/>
              </a:lnSpc>
            </a:pPr>
            <a:r>
              <a:rPr lang="en-US" sz="4000" dirty="0"/>
              <a:t>Commonly Cited Causes of Deferred Maintenance</a:t>
            </a:r>
          </a:p>
        </p:txBody>
      </p:sp>
      <p:sp>
        <p:nvSpPr>
          <p:cNvPr id="6" name="Slide Number Placeholder 5"/>
          <p:cNvSpPr>
            <a:spLocks noGrp="1"/>
          </p:cNvSpPr>
          <p:nvPr>
            <p:ph type="sldNum" sz="quarter" idx="11"/>
          </p:nvPr>
        </p:nvSpPr>
        <p:spPr/>
        <p:txBody>
          <a:bodyPr/>
          <a:lstStyle/>
          <a:p>
            <a:fld id="{BDDC3DCF-E0A7-DA4A-BC2C-1EC3743A297B}" type="slidenum">
              <a:rPr lang="en-US" smtClean="0"/>
              <a:pPr/>
              <a:t>25</a:t>
            </a:fld>
            <a:endParaRPr lang="en-US" dirty="0"/>
          </a:p>
        </p:txBody>
      </p:sp>
      <p:graphicFrame>
        <p:nvGraphicFramePr>
          <p:cNvPr id="3" name="Content Placeholder 2"/>
          <p:cNvGraphicFramePr>
            <a:graphicFrameLocks noGrp="1"/>
          </p:cNvGraphicFramePr>
          <p:nvPr>
            <p:ph sz="quarter" idx="12"/>
            <p:extLst/>
          </p:nvPr>
        </p:nvGraphicFramePr>
        <p:xfrm>
          <a:off x="1841352" y="1178430"/>
          <a:ext cx="8503543" cy="2637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800100" y="1538501"/>
            <a:ext cx="10553699" cy="3431709"/>
          </a:xfrm>
          <a:prstGeom prst="rect">
            <a:avLst/>
          </a:prstGeom>
        </p:spPr>
        <p:txBody>
          <a:bodyPr wrap="square">
            <a:spAutoFit/>
          </a:bodyPr>
          <a:lstStyle/>
          <a:p>
            <a:pPr>
              <a:buClr>
                <a:schemeClr val="tx1"/>
              </a:buClr>
            </a:pPr>
            <a:endParaRPr lang="en-US" sz="2400" dirty="0"/>
          </a:p>
          <a:p>
            <a:pPr marL="285750" indent="-285750">
              <a:spcAft>
                <a:spcPts val="600"/>
              </a:spcAft>
              <a:buClr>
                <a:schemeClr val="tx1"/>
              </a:buClr>
              <a:buFont typeface="Arial" panose="020B0604020202020204" pitchFamily="34" charset="0"/>
              <a:buChar char="•"/>
            </a:pPr>
            <a:r>
              <a:rPr lang="en-US" sz="2400" dirty="0"/>
              <a:t>Historical building rhythm</a:t>
            </a:r>
          </a:p>
          <a:p>
            <a:pPr marL="285750" indent="-285750">
              <a:spcAft>
                <a:spcPts val="600"/>
              </a:spcAft>
              <a:buClr>
                <a:schemeClr val="tx1"/>
              </a:buClr>
              <a:buFont typeface="Arial" panose="020B0604020202020204" pitchFamily="34" charset="0"/>
              <a:buChar char="•"/>
            </a:pPr>
            <a:r>
              <a:rPr lang="en-US" sz="2400" dirty="0"/>
              <a:t>Lack of public interest – no immediate implications</a:t>
            </a:r>
          </a:p>
          <a:p>
            <a:pPr marL="285750" indent="-285750">
              <a:spcAft>
                <a:spcPts val="600"/>
              </a:spcAft>
              <a:buClr>
                <a:schemeClr val="tx1"/>
              </a:buClr>
              <a:buFont typeface="Arial" panose="020B0604020202020204" pitchFamily="34" charset="0"/>
              <a:buChar char="•"/>
            </a:pPr>
            <a:r>
              <a:rPr lang="en-US" sz="2400" dirty="0"/>
              <a:t>Lack of political interest – politicians focus on “ribbon cuttings”</a:t>
            </a:r>
            <a:endParaRPr lang="en-US" dirty="0"/>
          </a:p>
          <a:p>
            <a:pPr marL="285750" indent="-285750">
              <a:spcAft>
                <a:spcPts val="600"/>
              </a:spcAft>
              <a:buClr>
                <a:schemeClr val="tx1"/>
              </a:buClr>
              <a:buFont typeface="Arial" panose="020B0604020202020204" pitchFamily="34" charset="0"/>
              <a:buChar char="•"/>
            </a:pPr>
            <a:r>
              <a:rPr lang="en-US" sz="2400" dirty="0"/>
              <a:t>Routine maintenance is a low priority for governments – an ad hoc approach to future maintenance planning</a:t>
            </a:r>
          </a:p>
          <a:p>
            <a:pPr marL="285750" indent="-285750">
              <a:spcAft>
                <a:spcPts val="600"/>
              </a:spcAft>
              <a:buClr>
                <a:schemeClr val="tx1"/>
              </a:buClr>
              <a:buFont typeface="Arial" panose="020B0604020202020204" pitchFamily="34" charset="0"/>
              <a:buChar char="•"/>
            </a:pPr>
            <a:r>
              <a:rPr lang="en-US" sz="2400" dirty="0"/>
              <a:t>Competition with other spending requirements</a:t>
            </a:r>
          </a:p>
          <a:p>
            <a:pPr marL="285750" indent="-285750">
              <a:spcAft>
                <a:spcPts val="600"/>
              </a:spcAft>
              <a:buClr>
                <a:schemeClr val="tx1"/>
              </a:buClr>
              <a:buFont typeface="Arial" panose="020B0604020202020204" pitchFamily="34" charset="0"/>
              <a:buChar char="•"/>
            </a:pPr>
            <a:r>
              <a:rPr lang="en-US" sz="2400" dirty="0"/>
              <a:t>Political short-termism</a:t>
            </a:r>
          </a:p>
        </p:txBody>
      </p:sp>
    </p:spTree>
    <p:extLst>
      <p:ext uri="{BB962C8B-B14F-4D97-AF65-F5344CB8AC3E}">
        <p14:creationId xmlns:p14="http://schemas.microsoft.com/office/powerpoint/2010/main" val="87299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nSpc>
                <a:spcPct val="90000"/>
              </a:lnSpc>
            </a:pPr>
            <a:r>
              <a:rPr lang="en-US" sz="4000" dirty="0"/>
              <a:t>Additional Deferred Maintenance Hypotheses in Literature</a:t>
            </a:r>
          </a:p>
        </p:txBody>
      </p:sp>
      <p:sp>
        <p:nvSpPr>
          <p:cNvPr id="6" name="Slide Number Placeholder 5"/>
          <p:cNvSpPr>
            <a:spLocks noGrp="1"/>
          </p:cNvSpPr>
          <p:nvPr>
            <p:ph type="sldNum" sz="quarter" idx="12"/>
          </p:nvPr>
        </p:nvSpPr>
        <p:spPr/>
        <p:txBody>
          <a:bodyPr/>
          <a:lstStyle/>
          <a:p>
            <a:fld id="{BDDC3DCF-E0A7-DA4A-BC2C-1EC3743A297B}" type="slidenum">
              <a:rPr lang="en-US" smtClean="0"/>
              <a:pPr/>
              <a:t>26</a:t>
            </a:fld>
            <a:endParaRPr lang="en-US" dirty="0"/>
          </a:p>
        </p:txBody>
      </p:sp>
      <p:sp>
        <p:nvSpPr>
          <p:cNvPr id="5" name="Rectangle 4"/>
          <p:cNvSpPr/>
          <p:nvPr/>
        </p:nvSpPr>
        <p:spPr>
          <a:xfrm>
            <a:off x="800100" y="1069612"/>
            <a:ext cx="10553699" cy="3647152"/>
          </a:xfrm>
          <a:prstGeom prst="rect">
            <a:avLst/>
          </a:prstGeom>
        </p:spPr>
        <p:txBody>
          <a:bodyPr wrap="square">
            <a:spAutoFit/>
          </a:bodyPr>
          <a:lstStyle/>
          <a:p>
            <a:pPr>
              <a:buClr>
                <a:schemeClr val="tx1"/>
              </a:buClr>
            </a:pPr>
            <a:endParaRPr lang="en-US" sz="2400" dirty="0"/>
          </a:p>
          <a:p>
            <a:pPr marL="285750" indent="-285750">
              <a:spcAft>
                <a:spcPts val="600"/>
              </a:spcAft>
              <a:buClr>
                <a:schemeClr val="tx1"/>
              </a:buClr>
              <a:buFont typeface="Arial" panose="020B0604020202020204" pitchFamily="34" charset="0"/>
              <a:buChar char="•"/>
            </a:pPr>
            <a:endParaRPr lang="en-US" sz="2400" u="sng" dirty="0"/>
          </a:p>
          <a:p>
            <a:pPr marL="285750" indent="-285750">
              <a:spcAft>
                <a:spcPts val="600"/>
              </a:spcAft>
              <a:buClr>
                <a:schemeClr val="tx1"/>
              </a:buClr>
              <a:buFont typeface="Arial" panose="020B0604020202020204" pitchFamily="34" charset="0"/>
              <a:buChar char="•"/>
            </a:pPr>
            <a:r>
              <a:rPr lang="en-US" sz="2400" u="sng" dirty="0"/>
              <a:t>Funding Mechanism</a:t>
            </a:r>
            <a:r>
              <a:rPr lang="en-US" sz="2400" dirty="0"/>
              <a:t>: Infrastructure assets with a dedicated revenue stream (project finance) will exhibit fewer signs of deferred maintenance than assets in which maintenance is subject to an annual appropriation</a:t>
            </a:r>
          </a:p>
          <a:p>
            <a:pPr marL="285750" indent="-285750">
              <a:spcAft>
                <a:spcPts val="600"/>
              </a:spcAft>
              <a:buClr>
                <a:schemeClr val="tx1"/>
              </a:buClr>
              <a:buFont typeface="Arial" panose="020B0604020202020204" pitchFamily="34" charset="0"/>
              <a:buChar char="•"/>
            </a:pPr>
            <a:endParaRPr lang="en-US" sz="2400" dirty="0"/>
          </a:p>
          <a:p>
            <a:pPr marL="285750" indent="-285750">
              <a:spcAft>
                <a:spcPts val="600"/>
              </a:spcAft>
              <a:buClr>
                <a:schemeClr val="tx1"/>
              </a:buClr>
              <a:buFont typeface="Arial" panose="020B0604020202020204" pitchFamily="34" charset="0"/>
              <a:buChar char="•"/>
            </a:pPr>
            <a:r>
              <a:rPr lang="en-US" sz="2400" u="sng" dirty="0"/>
              <a:t>Institutional Bifurcation</a:t>
            </a:r>
            <a:r>
              <a:rPr lang="en-US" sz="2400" dirty="0"/>
              <a:t>: When one agency/institution is responsible for </a:t>
            </a:r>
            <a:r>
              <a:rPr lang="en-US" sz="2400" b="1" dirty="0"/>
              <a:t>Capital Expenditures</a:t>
            </a:r>
            <a:r>
              <a:rPr lang="en-US" sz="2400" dirty="0"/>
              <a:t> and another is primarily responsible for </a:t>
            </a:r>
            <a:r>
              <a:rPr lang="en-US" sz="2400" b="1" dirty="0"/>
              <a:t>Operations and Maintenance</a:t>
            </a:r>
            <a:r>
              <a:rPr lang="en-US" sz="2400" dirty="0"/>
              <a:t>, maintenance spending is more likely to be deferred</a:t>
            </a:r>
            <a:endParaRPr lang="en-US" sz="2400" b="1" dirty="0"/>
          </a:p>
        </p:txBody>
      </p:sp>
    </p:spTree>
    <p:extLst>
      <p:ext uri="{BB962C8B-B14F-4D97-AF65-F5344CB8AC3E}">
        <p14:creationId xmlns:p14="http://schemas.microsoft.com/office/powerpoint/2010/main" val="1151449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10515600" cy="1325563"/>
          </a:xfrm>
        </p:spPr>
        <p:txBody>
          <a:bodyPr>
            <a:normAutofit/>
          </a:bodyPr>
          <a:lstStyle/>
          <a:p>
            <a:r>
              <a:rPr lang="en-US" sz="3600" dirty="0"/>
              <a:t>Is maintenance deferred because politicians, citizens don’t prioritize maintenance spending?</a:t>
            </a:r>
          </a:p>
        </p:txBody>
      </p:sp>
      <p:graphicFrame>
        <p:nvGraphicFramePr>
          <p:cNvPr id="4" name="Chart 3"/>
          <p:cNvGraphicFramePr>
            <a:graphicFrameLocks noGrp="1"/>
          </p:cNvGraphicFramePr>
          <p:nvPr>
            <p:extLst>
              <p:ext uri="{D42A27DB-BD31-4B8C-83A1-F6EECF244321}">
                <p14:modId xmlns:p14="http://schemas.microsoft.com/office/powerpoint/2010/main" val="1956872611"/>
              </p:ext>
            </p:extLst>
          </p:nvPr>
        </p:nvGraphicFramePr>
        <p:xfrm>
          <a:off x="2209802" y="1990906"/>
          <a:ext cx="6019799" cy="487531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bwMode="auto">
          <a:xfrm>
            <a:off x="2826408" y="1774793"/>
            <a:ext cx="5331108" cy="32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lvl1pPr algn="l" defTabSz="457200" rtl="0" eaLnBrk="1" fontAlgn="base" hangingPunct="1">
              <a:lnSpc>
                <a:spcPct val="85000"/>
              </a:lnSpc>
              <a:spcBef>
                <a:spcPct val="0"/>
              </a:spcBef>
              <a:spcAft>
                <a:spcPct val="0"/>
              </a:spcAft>
              <a:defRPr sz="2400" kern="1200">
                <a:solidFill>
                  <a:schemeClr val="bg2"/>
                </a:solidFill>
                <a:latin typeface="Arial"/>
                <a:ea typeface="ＭＳ Ｐゴシック" charset="0"/>
                <a:cs typeface="ＭＳ Ｐゴシック" charset="0"/>
              </a:defRPr>
            </a:lvl1pPr>
            <a:lvl2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2pPr>
            <a:lvl3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3pPr>
            <a:lvl4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4pPr>
            <a:lvl5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5pPr>
            <a:lvl6pPr marL="4572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6pPr>
            <a:lvl7pPr marL="9144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7pPr>
            <a:lvl8pPr marL="13716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8pPr>
            <a:lvl9pPr marL="18288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9pPr>
          </a:lstStyle>
          <a:p>
            <a:pPr algn="ctr"/>
            <a:r>
              <a:rPr lang="en-US" sz="1600" b="1" dirty="0">
                <a:solidFill>
                  <a:schemeClr val="tx1">
                    <a:lumMod val="85000"/>
                  </a:schemeClr>
                </a:solidFill>
                <a:latin typeface="+mn-lt"/>
              </a:rPr>
              <a:t>Aggregate Infrastructure Spending Breakdown – US Transportation and Water Infrastructure ($</a:t>
            </a:r>
            <a:r>
              <a:rPr lang="en-US" sz="1600" b="1" dirty="0" err="1">
                <a:solidFill>
                  <a:schemeClr val="tx1">
                    <a:lumMod val="85000"/>
                  </a:schemeClr>
                </a:solidFill>
                <a:latin typeface="+mn-lt"/>
              </a:rPr>
              <a:t>Bn</a:t>
            </a:r>
            <a:r>
              <a:rPr lang="en-US" sz="1600" b="1" dirty="0">
                <a:solidFill>
                  <a:schemeClr val="tx1">
                    <a:lumMod val="85000"/>
                  </a:schemeClr>
                </a:solidFill>
                <a:latin typeface="+mn-lt"/>
              </a:rPr>
              <a:t> 2014)</a:t>
            </a:r>
          </a:p>
        </p:txBody>
      </p:sp>
      <p:sp>
        <p:nvSpPr>
          <p:cNvPr id="6" name="Rectangle 5"/>
          <p:cNvSpPr/>
          <p:nvPr/>
        </p:nvSpPr>
        <p:spPr>
          <a:xfrm>
            <a:off x="8079156" y="4618588"/>
            <a:ext cx="2399063" cy="580865"/>
          </a:xfrm>
          <a:prstGeom prst="rect">
            <a:avLst/>
          </a:prstGeom>
          <a:solidFill>
            <a:schemeClr val="bg1"/>
          </a:solidFill>
          <a:ln>
            <a:solidFill>
              <a:srgbClr val="8C151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Federal spending remains at early 80’s levels </a:t>
            </a:r>
          </a:p>
        </p:txBody>
      </p:sp>
      <p:sp>
        <p:nvSpPr>
          <p:cNvPr id="7" name="Rectangle 6"/>
          <p:cNvSpPr/>
          <p:nvPr/>
        </p:nvSpPr>
        <p:spPr>
          <a:xfrm>
            <a:off x="8157517" y="2961342"/>
            <a:ext cx="2399063" cy="686811"/>
          </a:xfrm>
          <a:prstGeom prst="rect">
            <a:avLst/>
          </a:prstGeom>
          <a:solidFill>
            <a:schemeClr val="bg1"/>
          </a:solidFill>
          <a:ln>
            <a:solidFill>
              <a:srgbClr val="8C151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Infrastructure Spending Share shifts to state, local government</a:t>
            </a:r>
          </a:p>
        </p:txBody>
      </p:sp>
      <p:cxnSp>
        <p:nvCxnSpPr>
          <p:cNvPr id="9" name="Straight Arrow Connector 8"/>
          <p:cNvCxnSpPr/>
          <p:nvPr/>
        </p:nvCxnSpPr>
        <p:spPr>
          <a:xfrm>
            <a:off x="8079156" y="2822560"/>
            <a:ext cx="0" cy="1258619"/>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515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524" y="209320"/>
            <a:ext cx="10608275" cy="1069612"/>
          </a:xfrm>
        </p:spPr>
        <p:txBody>
          <a:bodyPr vert="horz" lIns="91440" tIns="45720" rIns="91440" bIns="45720" rtlCol="0" anchor="ctr">
            <a:normAutofit/>
          </a:bodyPr>
          <a:lstStyle/>
          <a:p>
            <a:pPr>
              <a:lnSpc>
                <a:spcPct val="90000"/>
              </a:lnSpc>
            </a:pPr>
            <a:r>
              <a:rPr lang="en-US" sz="4000" dirty="0"/>
              <a:t>Federal Spending and </a:t>
            </a:r>
            <a:r>
              <a:rPr lang="en-US" sz="4000"/>
              <a:t>Deferred Maintenance</a:t>
            </a:r>
            <a:endParaRPr lang="en-US" sz="4000" dirty="0"/>
          </a:p>
        </p:txBody>
      </p:sp>
      <p:sp>
        <p:nvSpPr>
          <p:cNvPr id="6" name="Slide Number Placeholder 5"/>
          <p:cNvSpPr>
            <a:spLocks noGrp="1"/>
          </p:cNvSpPr>
          <p:nvPr>
            <p:ph type="sldNum" sz="quarter" idx="11"/>
          </p:nvPr>
        </p:nvSpPr>
        <p:spPr>
          <a:xfrm>
            <a:off x="10080812" y="6732868"/>
            <a:ext cx="2743200" cy="365125"/>
          </a:xfrm>
        </p:spPr>
        <p:txBody>
          <a:bodyPr/>
          <a:lstStyle/>
          <a:p>
            <a:fld id="{BDDC3DCF-E0A7-DA4A-BC2C-1EC3743A297B}" type="slidenum">
              <a:rPr lang="en-US" smtClean="0"/>
              <a:pPr/>
              <a:t>28</a:t>
            </a:fld>
            <a:endParaRPr lang="en-US" dirty="0"/>
          </a:p>
        </p:txBody>
      </p:sp>
      <p:graphicFrame>
        <p:nvGraphicFramePr>
          <p:cNvPr id="3" name="Content Placeholder 2"/>
          <p:cNvGraphicFramePr>
            <a:graphicFrameLocks noGrp="1"/>
          </p:cNvGraphicFramePr>
          <p:nvPr>
            <p:ph sz="quarter" idx="12"/>
            <p:extLst/>
          </p:nvPr>
        </p:nvGraphicFramePr>
        <p:xfrm>
          <a:off x="3311564" y="1554948"/>
          <a:ext cx="8503543" cy="2637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270312" y="1446130"/>
            <a:ext cx="10553699" cy="830997"/>
          </a:xfrm>
          <a:prstGeom prst="rect">
            <a:avLst/>
          </a:prstGeom>
        </p:spPr>
        <p:txBody>
          <a:bodyPr wrap="square">
            <a:spAutoFit/>
          </a:bodyPr>
          <a:lstStyle/>
          <a:p>
            <a:pPr>
              <a:buClr>
                <a:schemeClr val="tx1"/>
              </a:buClr>
            </a:pPr>
            <a:endParaRPr lang="en-US" sz="2400" dirty="0"/>
          </a:p>
          <a:p>
            <a:pPr marL="285750" indent="-285750">
              <a:spcAft>
                <a:spcPts val="600"/>
              </a:spcAft>
              <a:buClr>
                <a:schemeClr val="tx1"/>
              </a:buClr>
              <a:buFont typeface="Arial" panose="020B0604020202020204" pitchFamily="34" charset="0"/>
              <a:buChar char="•"/>
            </a:pPr>
            <a:endParaRPr lang="en-US" sz="2400" dirty="0"/>
          </a:p>
        </p:txBody>
      </p:sp>
      <p:graphicFrame>
        <p:nvGraphicFramePr>
          <p:cNvPr id="7" name="Chart 6"/>
          <p:cNvGraphicFramePr>
            <a:graphicFrameLocks noGrp="1"/>
          </p:cNvGraphicFramePr>
          <p:nvPr>
            <p:extLst/>
          </p:nvPr>
        </p:nvGraphicFramePr>
        <p:xfrm>
          <a:off x="2137875" y="1751748"/>
          <a:ext cx="7328854" cy="4981119"/>
        </p:xfrm>
        <a:graphic>
          <a:graphicData uri="http://schemas.openxmlformats.org/drawingml/2006/chart">
            <c:chart xmlns:c="http://schemas.openxmlformats.org/drawingml/2006/chart" xmlns:r="http://schemas.openxmlformats.org/officeDocument/2006/relationships" r:id="rId8"/>
          </a:graphicData>
        </a:graphic>
      </p:graphicFrame>
      <p:sp>
        <p:nvSpPr>
          <p:cNvPr id="12" name="Title 1"/>
          <p:cNvSpPr txBox="1">
            <a:spLocks/>
          </p:cNvSpPr>
          <p:nvPr/>
        </p:nvSpPr>
        <p:spPr bwMode="auto">
          <a:xfrm>
            <a:off x="2533278" y="1299660"/>
            <a:ext cx="6538047" cy="51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lvl1pPr algn="l" defTabSz="457200" rtl="0" eaLnBrk="1" fontAlgn="base" hangingPunct="1">
              <a:lnSpc>
                <a:spcPct val="85000"/>
              </a:lnSpc>
              <a:spcBef>
                <a:spcPct val="0"/>
              </a:spcBef>
              <a:spcAft>
                <a:spcPct val="0"/>
              </a:spcAft>
              <a:defRPr sz="2400" kern="1200">
                <a:solidFill>
                  <a:schemeClr val="bg2"/>
                </a:solidFill>
                <a:latin typeface="Arial"/>
                <a:ea typeface="ＭＳ Ｐゴシック" charset="0"/>
                <a:cs typeface="ＭＳ Ｐゴシック" charset="0"/>
              </a:defRPr>
            </a:lvl1pPr>
            <a:lvl2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2pPr>
            <a:lvl3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3pPr>
            <a:lvl4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4pPr>
            <a:lvl5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5pPr>
            <a:lvl6pPr marL="4572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6pPr>
            <a:lvl7pPr marL="9144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7pPr>
            <a:lvl8pPr marL="13716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8pPr>
            <a:lvl9pPr marL="18288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9pPr>
          </a:lstStyle>
          <a:p>
            <a:pPr algn="ctr"/>
            <a:r>
              <a:rPr lang="en-US" sz="1800" b="1" dirty="0">
                <a:solidFill>
                  <a:schemeClr val="tx1">
                    <a:lumMod val="85000"/>
                  </a:schemeClr>
                </a:solidFill>
                <a:latin typeface="+mn-lt"/>
              </a:rPr>
              <a:t>One Level of Government for Capital Spending, Another for Operations and Maintenance</a:t>
            </a:r>
          </a:p>
        </p:txBody>
      </p:sp>
    </p:spTree>
    <p:extLst>
      <p:ext uri="{BB962C8B-B14F-4D97-AF65-F5344CB8AC3E}">
        <p14:creationId xmlns:p14="http://schemas.microsoft.com/office/powerpoint/2010/main" val="1234576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524" y="209320"/>
            <a:ext cx="10608275" cy="1069612"/>
          </a:xfrm>
        </p:spPr>
        <p:txBody>
          <a:bodyPr vert="horz" lIns="91440" tIns="45720" rIns="91440" bIns="45720" rtlCol="0" anchor="ctr">
            <a:normAutofit/>
          </a:bodyPr>
          <a:lstStyle/>
          <a:p>
            <a:pPr>
              <a:lnSpc>
                <a:spcPct val="90000"/>
              </a:lnSpc>
            </a:pPr>
            <a:r>
              <a:rPr lang="en-US" sz="4000" dirty="0"/>
              <a:t>Annual Budget Cycles and Deferred Maintenance</a:t>
            </a:r>
          </a:p>
        </p:txBody>
      </p:sp>
      <p:sp>
        <p:nvSpPr>
          <p:cNvPr id="6" name="Slide Number Placeholder 5"/>
          <p:cNvSpPr>
            <a:spLocks noGrp="1"/>
          </p:cNvSpPr>
          <p:nvPr>
            <p:ph type="sldNum" sz="quarter" idx="11"/>
          </p:nvPr>
        </p:nvSpPr>
        <p:spPr/>
        <p:txBody>
          <a:bodyPr/>
          <a:lstStyle/>
          <a:p>
            <a:fld id="{BDDC3DCF-E0A7-DA4A-BC2C-1EC3743A297B}" type="slidenum">
              <a:rPr lang="en-US" smtClean="0"/>
              <a:pPr/>
              <a:t>29</a:t>
            </a:fld>
            <a:endParaRPr lang="en-US" dirty="0"/>
          </a:p>
        </p:txBody>
      </p:sp>
      <p:sp>
        <p:nvSpPr>
          <p:cNvPr id="5" name="Rectangle 4"/>
          <p:cNvSpPr/>
          <p:nvPr/>
        </p:nvSpPr>
        <p:spPr>
          <a:xfrm>
            <a:off x="1652827" y="1229039"/>
            <a:ext cx="2839571" cy="830997"/>
          </a:xfrm>
          <a:prstGeom prst="rect">
            <a:avLst/>
          </a:prstGeom>
        </p:spPr>
        <p:txBody>
          <a:bodyPr wrap="square">
            <a:spAutoFit/>
          </a:bodyPr>
          <a:lstStyle/>
          <a:p>
            <a:pPr algn="ctr">
              <a:spcAft>
                <a:spcPts val="600"/>
              </a:spcAft>
              <a:buClr>
                <a:schemeClr val="tx1"/>
              </a:buClr>
            </a:pPr>
            <a:r>
              <a:rPr lang="en-US" sz="2400" dirty="0"/>
              <a:t>Annual Maintenance Budget Process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756" y="3523667"/>
            <a:ext cx="1147028" cy="114702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1751" y="2085841"/>
            <a:ext cx="877038" cy="87703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4026" y="5121149"/>
            <a:ext cx="924676" cy="924676"/>
          </a:xfrm>
          <a:prstGeom prst="rect">
            <a:avLst/>
          </a:prstGeom>
        </p:spPr>
      </p:pic>
      <p:sp>
        <p:nvSpPr>
          <p:cNvPr id="10" name="Content Placeholder 2"/>
          <p:cNvSpPr txBox="1">
            <a:spLocks/>
          </p:cNvSpPr>
          <p:nvPr/>
        </p:nvSpPr>
        <p:spPr>
          <a:xfrm>
            <a:off x="718423" y="2421375"/>
            <a:ext cx="2477941" cy="3251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latin typeface="+mn-lt"/>
              </a:rPr>
              <a:t>Treasury/Legislature</a:t>
            </a:r>
          </a:p>
          <a:p>
            <a:pPr marL="457200" lvl="1" indent="0" algn="ctr">
              <a:buNone/>
            </a:pPr>
            <a:endParaRPr lang="en-US" sz="1050" dirty="0">
              <a:latin typeface="+mn-lt"/>
            </a:endParaRPr>
          </a:p>
        </p:txBody>
      </p:sp>
      <p:sp>
        <p:nvSpPr>
          <p:cNvPr id="11" name="Content Placeholder 2"/>
          <p:cNvSpPr txBox="1">
            <a:spLocks/>
          </p:cNvSpPr>
          <p:nvPr/>
        </p:nvSpPr>
        <p:spPr>
          <a:xfrm>
            <a:off x="399887" y="3896338"/>
            <a:ext cx="2665488" cy="3251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dirty="0">
                <a:latin typeface="+mn-lt"/>
              </a:rPr>
              <a:t>Agency</a:t>
            </a:r>
          </a:p>
          <a:p>
            <a:pPr marL="0" indent="0" algn="ctr">
              <a:lnSpc>
                <a:spcPct val="100000"/>
              </a:lnSpc>
              <a:spcBef>
                <a:spcPts val="0"/>
              </a:spcBef>
              <a:buFont typeface="Arial" panose="020B0604020202020204" pitchFamily="34" charset="0"/>
              <a:buNone/>
            </a:pPr>
            <a:r>
              <a:rPr lang="en-US" sz="1400" dirty="0">
                <a:latin typeface="+mn-lt"/>
              </a:rPr>
              <a:t>(e.g. Transport, Water)</a:t>
            </a:r>
          </a:p>
          <a:p>
            <a:pPr marL="457200" lvl="1" indent="0" algn="ctr">
              <a:lnSpc>
                <a:spcPct val="100000"/>
              </a:lnSpc>
              <a:spcBef>
                <a:spcPts val="0"/>
              </a:spcBef>
              <a:buNone/>
            </a:pPr>
            <a:endParaRPr lang="en-US" sz="1050" dirty="0">
              <a:latin typeface="+mn-lt"/>
            </a:endParaRPr>
          </a:p>
        </p:txBody>
      </p:sp>
      <p:sp>
        <p:nvSpPr>
          <p:cNvPr id="12" name="Content Placeholder 2"/>
          <p:cNvSpPr txBox="1">
            <a:spLocks/>
          </p:cNvSpPr>
          <p:nvPr/>
        </p:nvSpPr>
        <p:spPr>
          <a:xfrm>
            <a:off x="1327322" y="5672505"/>
            <a:ext cx="1639632" cy="3251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latin typeface="+mn-lt"/>
              </a:rPr>
              <a:t>Public Assets</a:t>
            </a:r>
          </a:p>
          <a:p>
            <a:pPr marL="457200" lvl="1" indent="0" algn="ctr">
              <a:buNone/>
            </a:pPr>
            <a:endParaRPr lang="en-US" sz="1050" dirty="0">
              <a:latin typeface="+mn-lt"/>
            </a:endParaRPr>
          </a:p>
        </p:txBody>
      </p:sp>
      <p:sp>
        <p:nvSpPr>
          <p:cNvPr id="13" name="Circular Arrow 12"/>
          <p:cNvSpPr/>
          <p:nvPr/>
        </p:nvSpPr>
        <p:spPr>
          <a:xfrm rot="16499946">
            <a:off x="2183292" y="2949196"/>
            <a:ext cx="976918" cy="967777"/>
          </a:xfrm>
          <a:prstGeom prst="circularArrow">
            <a:avLst>
              <a:gd name="adj1" fmla="val 12500"/>
              <a:gd name="adj2" fmla="val 876010"/>
              <a:gd name="adj3" fmla="val 20457681"/>
              <a:gd name="adj4" fmla="val 10800000"/>
              <a:gd name="adj5" fmla="val 12500"/>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ular Arrow 13"/>
          <p:cNvSpPr/>
          <p:nvPr/>
        </p:nvSpPr>
        <p:spPr>
          <a:xfrm rot="5400000">
            <a:off x="3068043" y="2936281"/>
            <a:ext cx="976918" cy="967777"/>
          </a:xfrm>
          <a:prstGeom prst="circularArrow">
            <a:avLst>
              <a:gd name="adj1" fmla="val 12500"/>
              <a:gd name="adj2" fmla="val 876010"/>
              <a:gd name="adj3" fmla="val 20457681"/>
              <a:gd name="adj4" fmla="val 10800000"/>
              <a:gd name="adj5" fmla="val 12500"/>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ircular Arrow 14"/>
          <p:cNvSpPr/>
          <p:nvPr/>
        </p:nvSpPr>
        <p:spPr>
          <a:xfrm rot="16499946">
            <a:off x="2183292" y="4567519"/>
            <a:ext cx="976918" cy="967777"/>
          </a:xfrm>
          <a:prstGeom prst="circularArrow">
            <a:avLst>
              <a:gd name="adj1" fmla="val 12500"/>
              <a:gd name="adj2" fmla="val 876010"/>
              <a:gd name="adj3" fmla="val 20457681"/>
              <a:gd name="adj4" fmla="val 10800000"/>
              <a:gd name="adj5" fmla="val 12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ircular Arrow 15"/>
          <p:cNvSpPr/>
          <p:nvPr/>
        </p:nvSpPr>
        <p:spPr>
          <a:xfrm rot="5400000">
            <a:off x="3170525" y="4542628"/>
            <a:ext cx="976918" cy="967777"/>
          </a:xfrm>
          <a:prstGeom prst="circularArrow">
            <a:avLst>
              <a:gd name="adj1" fmla="val 12500"/>
              <a:gd name="adj2" fmla="val 876010"/>
              <a:gd name="adj3" fmla="val 20457681"/>
              <a:gd name="adj4" fmla="val 10800000"/>
              <a:gd name="adj5" fmla="val 12500"/>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5669411" y="1249102"/>
            <a:ext cx="413896" cy="646331"/>
          </a:xfrm>
          <a:prstGeom prst="rect">
            <a:avLst/>
          </a:prstGeom>
          <a:noFill/>
        </p:spPr>
        <p:txBody>
          <a:bodyPr wrap="none" rtlCol="0">
            <a:spAutoFit/>
          </a:bodyPr>
          <a:lstStyle/>
          <a:p>
            <a:r>
              <a:rPr lang="en-US" sz="3600" dirty="0"/>
              <a:t>+</a:t>
            </a:r>
          </a:p>
        </p:txBody>
      </p:sp>
      <p:sp>
        <p:nvSpPr>
          <p:cNvPr id="22" name="Rectangle 21"/>
          <p:cNvSpPr/>
          <p:nvPr/>
        </p:nvSpPr>
        <p:spPr>
          <a:xfrm>
            <a:off x="7586714" y="1342943"/>
            <a:ext cx="2839571" cy="461665"/>
          </a:xfrm>
          <a:prstGeom prst="rect">
            <a:avLst/>
          </a:prstGeom>
        </p:spPr>
        <p:txBody>
          <a:bodyPr wrap="square">
            <a:spAutoFit/>
          </a:bodyPr>
          <a:lstStyle/>
          <a:p>
            <a:pPr algn="ctr">
              <a:spcAft>
                <a:spcPts val="600"/>
              </a:spcAft>
              <a:buClr>
                <a:schemeClr val="tx1"/>
              </a:buClr>
            </a:pPr>
            <a:r>
              <a:rPr lang="en-US" sz="2400" dirty="0"/>
              <a:t>Cyclical Industry</a:t>
            </a:r>
          </a:p>
        </p:txBody>
      </p:sp>
      <p:sp>
        <p:nvSpPr>
          <p:cNvPr id="29" name="Right Arrow 28"/>
          <p:cNvSpPr/>
          <p:nvPr/>
        </p:nvSpPr>
        <p:spPr>
          <a:xfrm>
            <a:off x="5165769" y="3784030"/>
            <a:ext cx="1478096" cy="62630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p:cNvSpPr txBox="1">
            <a:spLocks/>
          </p:cNvSpPr>
          <p:nvPr/>
        </p:nvSpPr>
        <p:spPr>
          <a:xfrm>
            <a:off x="6717864" y="2060036"/>
            <a:ext cx="4694598" cy="15897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u="sng" dirty="0">
                <a:solidFill>
                  <a:srgbClr val="C00000"/>
                </a:solidFill>
                <a:latin typeface="+mn-lt"/>
              </a:rPr>
              <a:t>Scenario 1:</a:t>
            </a:r>
            <a:r>
              <a:rPr lang="en-US" sz="1800" dirty="0">
                <a:solidFill>
                  <a:srgbClr val="C00000"/>
                </a:solidFill>
                <a:latin typeface="+mn-lt"/>
              </a:rPr>
              <a:t> </a:t>
            </a:r>
            <a:r>
              <a:rPr lang="en-US" sz="1800" dirty="0">
                <a:latin typeface="+mn-lt"/>
              </a:rPr>
              <a:t>Costs are Lower than Expected</a:t>
            </a:r>
          </a:p>
          <a:p>
            <a:pPr lvl="1"/>
            <a:r>
              <a:rPr lang="en-US" sz="1800" dirty="0">
                <a:latin typeface="+mn-lt"/>
              </a:rPr>
              <a:t>“Use it or Lose it” Scenario this year</a:t>
            </a:r>
          </a:p>
          <a:p>
            <a:pPr lvl="1"/>
            <a:r>
              <a:rPr lang="en-US" sz="1800" dirty="0">
                <a:latin typeface="+mn-lt"/>
              </a:rPr>
              <a:t>May negatively impact budget assessment next year</a:t>
            </a:r>
          </a:p>
          <a:p>
            <a:pPr marL="457200" lvl="1" indent="0" algn="ctr">
              <a:buNone/>
            </a:pPr>
            <a:endParaRPr lang="en-US" sz="1600" u="sng" dirty="0"/>
          </a:p>
        </p:txBody>
      </p:sp>
      <p:sp>
        <p:nvSpPr>
          <p:cNvPr id="31" name="Content Placeholder 2"/>
          <p:cNvSpPr txBox="1">
            <a:spLocks/>
          </p:cNvSpPr>
          <p:nvPr/>
        </p:nvSpPr>
        <p:spPr>
          <a:xfrm>
            <a:off x="6659201" y="3874985"/>
            <a:ext cx="4694598" cy="3251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u="sng" dirty="0">
                <a:solidFill>
                  <a:srgbClr val="C00000"/>
                </a:solidFill>
                <a:latin typeface="+mn-lt"/>
              </a:rPr>
              <a:t>Scenario 2:</a:t>
            </a:r>
            <a:r>
              <a:rPr lang="en-US" sz="1800" dirty="0">
                <a:solidFill>
                  <a:srgbClr val="C00000"/>
                </a:solidFill>
                <a:latin typeface="+mn-lt"/>
              </a:rPr>
              <a:t> </a:t>
            </a:r>
            <a:r>
              <a:rPr lang="en-US" sz="1800" dirty="0">
                <a:latin typeface="+mn-lt"/>
              </a:rPr>
              <a:t>Costs are Higher than Expected</a:t>
            </a:r>
            <a:endParaRPr lang="en-US" sz="1600" dirty="0">
              <a:latin typeface="+mn-lt"/>
            </a:endParaRPr>
          </a:p>
          <a:p>
            <a:pPr marL="457200" lvl="1" indent="0" algn="ctr">
              <a:buNone/>
            </a:pPr>
            <a:endParaRPr lang="en-US" sz="1600" u="sng" dirty="0"/>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865" y="4461479"/>
            <a:ext cx="1525010" cy="1525010"/>
          </a:xfrm>
          <a:prstGeom prst="rect">
            <a:avLst/>
          </a:prstGeom>
        </p:spPr>
      </p:pic>
      <p:sp>
        <p:nvSpPr>
          <p:cNvPr id="33" name="Content Placeholder 2"/>
          <p:cNvSpPr txBox="1">
            <a:spLocks/>
          </p:cNvSpPr>
          <p:nvPr/>
        </p:nvSpPr>
        <p:spPr>
          <a:xfrm>
            <a:off x="8168875" y="4322032"/>
            <a:ext cx="3689627" cy="1856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nstantia" panose="0203060205030603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nstantia" panose="0203060205030603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nstantia" panose="0203060205030603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nstantia" panose="0203060205030603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nstantia" panose="0203060205030603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u="sng" dirty="0">
                <a:solidFill>
                  <a:srgbClr val="C00000"/>
                </a:solidFill>
                <a:latin typeface="+mn-lt"/>
              </a:rPr>
              <a:t>The Underfunded Agency Dilemma</a:t>
            </a:r>
          </a:p>
          <a:p>
            <a:r>
              <a:rPr lang="en-US" sz="1800" dirty="0">
                <a:latin typeface="+mn-lt"/>
              </a:rPr>
              <a:t>Potential Solutions?</a:t>
            </a:r>
          </a:p>
          <a:p>
            <a:pPr lvl="1"/>
            <a:r>
              <a:rPr lang="en-US" sz="1800" dirty="0">
                <a:latin typeface="+mn-lt"/>
              </a:rPr>
              <a:t>Layoffs/Furloughs</a:t>
            </a:r>
          </a:p>
          <a:p>
            <a:pPr lvl="1"/>
            <a:r>
              <a:rPr lang="en-US" sz="1800" dirty="0">
                <a:latin typeface="+mn-lt"/>
              </a:rPr>
              <a:t>Innovate to reduce annual costs</a:t>
            </a:r>
          </a:p>
          <a:p>
            <a:pPr lvl="1"/>
            <a:r>
              <a:rPr lang="en-US" sz="1800" dirty="0">
                <a:solidFill>
                  <a:srgbClr val="C00000"/>
                </a:solidFill>
                <a:latin typeface="+mn-lt"/>
              </a:rPr>
              <a:t>Defer Maintenance Projects</a:t>
            </a:r>
          </a:p>
        </p:txBody>
      </p:sp>
    </p:spTree>
    <p:extLst>
      <p:ext uri="{BB962C8B-B14F-4D97-AF65-F5344CB8AC3E}">
        <p14:creationId xmlns:p14="http://schemas.microsoft.com/office/powerpoint/2010/main" val="144303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24925"/>
            <a:ext cx="7569200" cy="1077686"/>
          </a:xfrm>
        </p:spPr>
        <p:txBody>
          <a:bodyPr>
            <a:normAutofit/>
          </a:bodyPr>
          <a:lstStyle/>
          <a:p>
            <a:r>
              <a:rPr lang="en-US" dirty="0"/>
              <a:t>What is the scale?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6230219" cy="46869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0467" y="366380"/>
            <a:ext cx="3288991" cy="5973232"/>
          </a:xfrm>
          <a:prstGeom prst="rect">
            <a:avLst/>
          </a:prstGeom>
        </p:spPr>
      </p:pic>
      <p:sp>
        <p:nvSpPr>
          <p:cNvPr id="7" name="TextBox 6"/>
          <p:cNvSpPr txBox="1"/>
          <p:nvPr/>
        </p:nvSpPr>
        <p:spPr>
          <a:xfrm>
            <a:off x="2204316" y="6323283"/>
            <a:ext cx="4635500" cy="369332"/>
          </a:xfrm>
          <a:prstGeom prst="rect">
            <a:avLst/>
          </a:prstGeom>
          <a:noFill/>
        </p:spPr>
        <p:txBody>
          <a:bodyPr wrap="square" rtlCol="0">
            <a:spAutoFit/>
          </a:bodyPr>
          <a:lstStyle/>
          <a:p>
            <a:pPr algn="r"/>
            <a:r>
              <a:rPr lang="en-US" dirty="0"/>
              <a:t>City of San Jose, 2016</a:t>
            </a:r>
          </a:p>
        </p:txBody>
      </p:sp>
      <p:sp>
        <p:nvSpPr>
          <p:cNvPr id="8" name="TextBox 7"/>
          <p:cNvSpPr txBox="1"/>
          <p:nvPr/>
        </p:nvSpPr>
        <p:spPr>
          <a:xfrm>
            <a:off x="7701864" y="6344567"/>
            <a:ext cx="3226486" cy="376908"/>
          </a:xfrm>
          <a:prstGeom prst="rect">
            <a:avLst/>
          </a:prstGeom>
          <a:noFill/>
        </p:spPr>
        <p:txBody>
          <a:bodyPr wrap="square" rtlCol="0">
            <a:spAutoFit/>
          </a:bodyPr>
          <a:lstStyle/>
          <a:p>
            <a:pPr algn="r"/>
            <a:r>
              <a:rPr lang="en-US" dirty="0"/>
              <a:t>California LAO, 2016</a:t>
            </a:r>
          </a:p>
        </p:txBody>
      </p:sp>
      <p:sp>
        <p:nvSpPr>
          <p:cNvPr id="10" name="Slide Number Placeholder 9"/>
          <p:cNvSpPr>
            <a:spLocks noGrp="1"/>
          </p:cNvSpPr>
          <p:nvPr>
            <p:ph type="sldNum" sz="quarter" idx="12"/>
          </p:nvPr>
        </p:nvSpPr>
        <p:spPr/>
        <p:txBody>
          <a:bodyPr/>
          <a:lstStyle/>
          <a:p>
            <a:fld id="{F956C89F-A66A-4DDC-BBF5-CE103B1E19B3}" type="slidenum">
              <a:rPr lang="en-US" smtClean="0"/>
              <a:t>3</a:t>
            </a:fld>
            <a:endParaRPr lang="en-US"/>
          </a:p>
        </p:txBody>
      </p:sp>
    </p:spTree>
    <p:extLst>
      <p:ext uri="{BB962C8B-B14F-4D97-AF65-F5344CB8AC3E}">
        <p14:creationId xmlns:p14="http://schemas.microsoft.com/office/powerpoint/2010/main" val="2422852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524" y="209320"/>
            <a:ext cx="10608275" cy="1069612"/>
          </a:xfrm>
        </p:spPr>
        <p:txBody>
          <a:bodyPr vert="horz" lIns="91440" tIns="45720" rIns="91440" bIns="45720" rtlCol="0" anchor="ctr">
            <a:normAutofit/>
          </a:bodyPr>
          <a:lstStyle/>
          <a:p>
            <a:pPr>
              <a:lnSpc>
                <a:spcPct val="90000"/>
              </a:lnSpc>
            </a:pPr>
            <a:r>
              <a:rPr lang="en-US" sz="4000" dirty="0"/>
              <a:t>Proposed Research Agenda</a:t>
            </a:r>
          </a:p>
        </p:txBody>
      </p:sp>
      <p:sp>
        <p:nvSpPr>
          <p:cNvPr id="6" name="Slide Number Placeholder 5"/>
          <p:cNvSpPr>
            <a:spLocks noGrp="1"/>
          </p:cNvSpPr>
          <p:nvPr>
            <p:ph type="sldNum" sz="quarter" idx="11"/>
          </p:nvPr>
        </p:nvSpPr>
        <p:spPr/>
        <p:txBody>
          <a:bodyPr/>
          <a:lstStyle/>
          <a:p>
            <a:fld id="{BDDC3DCF-E0A7-DA4A-BC2C-1EC3743A297B}" type="slidenum">
              <a:rPr lang="en-US" smtClean="0"/>
              <a:pPr/>
              <a:t>30</a:t>
            </a:fld>
            <a:endParaRPr lang="en-US" dirty="0"/>
          </a:p>
        </p:txBody>
      </p:sp>
      <p:sp>
        <p:nvSpPr>
          <p:cNvPr id="5" name="Rectangle 4"/>
          <p:cNvSpPr/>
          <p:nvPr/>
        </p:nvSpPr>
        <p:spPr>
          <a:xfrm>
            <a:off x="800100" y="1069612"/>
            <a:ext cx="5502077" cy="4832092"/>
          </a:xfrm>
          <a:prstGeom prst="rect">
            <a:avLst/>
          </a:prstGeom>
        </p:spPr>
        <p:txBody>
          <a:bodyPr wrap="square">
            <a:spAutoFit/>
          </a:bodyPr>
          <a:lstStyle/>
          <a:p>
            <a:pPr>
              <a:spcAft>
                <a:spcPts val="600"/>
              </a:spcAft>
              <a:buClr>
                <a:schemeClr val="tx1"/>
              </a:buClr>
            </a:pPr>
            <a:endParaRPr lang="en-US" sz="2400" dirty="0"/>
          </a:p>
          <a:p>
            <a:pPr marL="285750" indent="-285750">
              <a:spcAft>
                <a:spcPts val="600"/>
              </a:spcAft>
              <a:buClr>
                <a:schemeClr val="tx1"/>
              </a:buClr>
              <a:buFont typeface="Arial" panose="020B0604020202020204" pitchFamily="34" charset="0"/>
              <a:buChar char="•"/>
            </a:pPr>
            <a:r>
              <a:rPr lang="en-US" sz="2400" dirty="0"/>
              <a:t>Study of deferred maintenance escalation over time</a:t>
            </a:r>
          </a:p>
          <a:p>
            <a:pPr marL="285750" indent="-285750">
              <a:spcAft>
                <a:spcPts val="600"/>
              </a:spcAft>
              <a:buClr>
                <a:schemeClr val="tx1"/>
              </a:buClr>
              <a:buFont typeface="Arial" panose="020B0604020202020204" pitchFamily="34" charset="0"/>
              <a:buChar char="•"/>
            </a:pPr>
            <a:r>
              <a:rPr lang="en-US" sz="2400" dirty="0"/>
              <a:t>Comparable studies of similar assets under cyclical maintenance appropriations and concession or other life-cycle maintenance spending</a:t>
            </a:r>
          </a:p>
          <a:p>
            <a:pPr marL="285750" indent="-285750">
              <a:spcAft>
                <a:spcPts val="600"/>
              </a:spcAft>
              <a:buClr>
                <a:schemeClr val="tx1"/>
              </a:buClr>
              <a:buFont typeface="Arial" panose="020B0604020202020204" pitchFamily="34" charset="0"/>
              <a:buChar char="•"/>
            </a:pPr>
            <a:r>
              <a:rPr lang="en-US" sz="2400" dirty="0"/>
              <a:t>Comparable studies of maintenance spending for public utilities based on stability of annual revenues</a:t>
            </a:r>
          </a:p>
          <a:p>
            <a:pPr marL="285750" indent="-285750">
              <a:spcAft>
                <a:spcPts val="600"/>
              </a:spcAft>
              <a:buClr>
                <a:schemeClr val="tx1"/>
              </a:buClr>
              <a:buFont typeface="Arial" panose="020B0604020202020204" pitchFamily="34" charset="0"/>
              <a:buChar char="•"/>
            </a:pPr>
            <a:r>
              <a:rPr lang="en-US" sz="2400" dirty="0"/>
              <a:t>Improved accounting and budgeting systems for public asset management</a:t>
            </a:r>
          </a:p>
        </p:txBody>
      </p:sp>
      <p:grpSp>
        <p:nvGrpSpPr>
          <p:cNvPr id="7" name="Group 6"/>
          <p:cNvGrpSpPr/>
          <p:nvPr/>
        </p:nvGrpSpPr>
        <p:grpSpPr>
          <a:xfrm>
            <a:off x="7204320" y="2248042"/>
            <a:ext cx="4446047" cy="3464986"/>
            <a:chOff x="4742318" y="2307639"/>
            <a:chExt cx="4446047" cy="2307200"/>
          </a:xfrm>
        </p:grpSpPr>
        <p:graphicFrame>
          <p:nvGraphicFramePr>
            <p:cNvPr id="8" name="Chart 7"/>
            <p:cNvGraphicFramePr>
              <a:graphicFrameLocks/>
            </p:cNvGraphicFramePr>
            <p:nvPr>
              <p:extLst/>
            </p:nvPr>
          </p:nvGraphicFramePr>
          <p:xfrm>
            <a:off x="4742318" y="2307639"/>
            <a:ext cx="4149479" cy="230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p:cNvSpPr txBox="1">
              <a:spLocks/>
            </p:cNvSpPr>
            <p:nvPr/>
          </p:nvSpPr>
          <p:spPr>
            <a:xfrm>
              <a:off x="5183582" y="2767460"/>
              <a:ext cx="1088984" cy="507498"/>
            </a:xfrm>
            <a:prstGeom prst="rect">
              <a:avLst/>
            </a:prstGeom>
            <a:ln>
              <a:solidFill>
                <a:srgbClr val="8C151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2006 Rehab Estimate</a:t>
              </a:r>
            </a:p>
          </p:txBody>
        </p:sp>
        <p:cxnSp>
          <p:nvCxnSpPr>
            <p:cNvPr id="10" name="Straight Arrow Connector 9"/>
            <p:cNvCxnSpPr/>
            <p:nvPr/>
          </p:nvCxnSpPr>
          <p:spPr>
            <a:xfrm flipV="1">
              <a:off x="5837129" y="3033951"/>
              <a:ext cx="1816274" cy="427288"/>
            </a:xfrm>
            <a:prstGeom prst="straightConnector1">
              <a:avLst/>
            </a:prstGeom>
            <a:ln>
              <a:solidFill>
                <a:srgbClr val="8C1515"/>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6200774" y="3413517"/>
              <a:ext cx="1088984" cy="507498"/>
            </a:xfrm>
            <a:prstGeom prst="rect">
              <a:avLst/>
            </a:prstGeom>
            <a:ln>
              <a:solidFill>
                <a:srgbClr val="8C1515"/>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Escalated at 5%</a:t>
              </a:r>
            </a:p>
          </p:txBody>
        </p:sp>
        <p:sp>
          <p:nvSpPr>
            <p:cNvPr id="12" name="Content Placeholder 2"/>
            <p:cNvSpPr txBox="1">
              <a:spLocks/>
            </p:cNvSpPr>
            <p:nvPr/>
          </p:nvSpPr>
          <p:spPr>
            <a:xfrm>
              <a:off x="7586326" y="2408097"/>
              <a:ext cx="1602039" cy="359363"/>
            </a:xfrm>
            <a:prstGeom prst="rect">
              <a:avLst/>
            </a:prstGeom>
            <a:ln>
              <a:solidFill>
                <a:srgbClr val="8C1515"/>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Updated 2013 Estimate</a:t>
              </a:r>
            </a:p>
          </p:txBody>
        </p:sp>
      </p:grpSp>
      <p:sp>
        <p:nvSpPr>
          <p:cNvPr id="13" name="Content Placeholder 2"/>
          <p:cNvSpPr txBox="1">
            <a:spLocks/>
          </p:cNvSpPr>
          <p:nvPr/>
        </p:nvSpPr>
        <p:spPr>
          <a:xfrm>
            <a:off x="7204320" y="1526003"/>
            <a:ext cx="4217158" cy="365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t>Long Beach Civic Center – Estimate of Rehabilitation Costs</a:t>
            </a:r>
          </a:p>
        </p:txBody>
      </p:sp>
    </p:spTree>
    <p:extLst>
      <p:ext uri="{BB962C8B-B14F-4D97-AF65-F5344CB8AC3E}">
        <p14:creationId xmlns:p14="http://schemas.microsoft.com/office/powerpoint/2010/main" val="252309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Next Steps</a:t>
            </a:r>
          </a:p>
        </p:txBody>
      </p:sp>
      <p:sp>
        <p:nvSpPr>
          <p:cNvPr id="6" name="Text Placeholder 5"/>
          <p:cNvSpPr>
            <a:spLocks noGrp="1"/>
          </p:cNvSpPr>
          <p:nvPr>
            <p:ph type="body" idx="1"/>
          </p:nvPr>
        </p:nvSpPr>
        <p:spPr/>
        <p:txBody>
          <a:bodyPr/>
          <a:lstStyle/>
          <a:p>
            <a:r>
              <a:rPr lang="en-US" dirty="0"/>
              <a:t>Orion Fulton, Arup</a:t>
            </a:r>
          </a:p>
        </p:txBody>
      </p:sp>
      <p:sp>
        <p:nvSpPr>
          <p:cNvPr id="7" name="Slide Number Placeholder 6"/>
          <p:cNvSpPr>
            <a:spLocks noGrp="1"/>
          </p:cNvSpPr>
          <p:nvPr>
            <p:ph type="sldNum" sz="quarter" idx="12"/>
          </p:nvPr>
        </p:nvSpPr>
        <p:spPr/>
        <p:txBody>
          <a:bodyPr/>
          <a:lstStyle/>
          <a:p>
            <a:fld id="{F956C89F-A66A-4DDC-BBF5-CE103B1E19B3}" type="slidenum">
              <a:rPr lang="en-US" smtClean="0"/>
              <a:t>31</a:t>
            </a:fld>
            <a:endParaRPr lang="en-US"/>
          </a:p>
        </p:txBody>
      </p:sp>
    </p:spTree>
    <p:extLst>
      <p:ext uri="{BB962C8B-B14F-4D97-AF65-F5344CB8AC3E}">
        <p14:creationId xmlns:p14="http://schemas.microsoft.com/office/powerpoint/2010/main" val="2693005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a:t>Deferred Maintenance Over Time</a:t>
            </a:r>
          </a:p>
        </p:txBody>
      </p:sp>
      <p:sp>
        <p:nvSpPr>
          <p:cNvPr id="3" name="Slide Number Placeholder 2"/>
          <p:cNvSpPr>
            <a:spLocks noGrp="1"/>
          </p:cNvSpPr>
          <p:nvPr>
            <p:ph type="sldNum" sz="quarter" idx="12"/>
          </p:nvPr>
        </p:nvSpPr>
        <p:spPr/>
        <p:txBody>
          <a:bodyPr/>
          <a:lstStyle/>
          <a:p>
            <a:fld id="{F956C89F-A66A-4DDC-BBF5-CE103B1E19B3}" type="slidenum">
              <a:rPr lang="en-US" smtClean="0"/>
              <a:t>4</a:t>
            </a:fld>
            <a:endParaRPr lang="en-US"/>
          </a:p>
        </p:txBody>
      </p:sp>
      <p:sp>
        <p:nvSpPr>
          <p:cNvPr id="4" name="Content Placeholder 3"/>
          <p:cNvSpPr>
            <a:spLocks noGrp="1"/>
          </p:cNvSpPr>
          <p:nvPr>
            <p:ph sz="half" idx="4294967295"/>
          </p:nvPr>
        </p:nvSpPr>
        <p:spPr>
          <a:xfrm>
            <a:off x="8407400" y="1855788"/>
            <a:ext cx="3530600" cy="4403987"/>
          </a:xfrm>
        </p:spPr>
        <p:txBody>
          <a:bodyPr>
            <a:normAutofit/>
          </a:bodyPr>
          <a:lstStyle/>
          <a:p>
            <a:r>
              <a:rPr lang="en-US" sz="2400" dirty="0"/>
              <a:t>Deferred Maintenance occurs because of limited funding</a:t>
            </a:r>
          </a:p>
          <a:p>
            <a:r>
              <a:rPr lang="en-US" sz="2400" dirty="0"/>
              <a:t>When defects begin to occur they worsen quickly</a:t>
            </a:r>
          </a:p>
          <a:p>
            <a:r>
              <a:rPr lang="en-US" sz="2400" dirty="0"/>
              <a:t>The cost of repairs compound as facility conditions deteriorates</a:t>
            </a:r>
          </a:p>
          <a:p>
            <a:r>
              <a:rPr lang="en-US" sz="2400" dirty="0"/>
              <a:t>Repairs are often made but too little too late</a:t>
            </a:r>
          </a:p>
        </p:txBody>
      </p:sp>
      <p:pic>
        <p:nvPicPr>
          <p:cNvPr id="20" name="Content Placeholder 19"/>
          <p:cNvPicPr>
            <a:picLocks noGrp="1" noChangeAspect="1"/>
          </p:cNvPicPr>
          <p:nvPr>
            <p:ph sz="half" idx="4294967295"/>
          </p:nvPr>
        </p:nvPicPr>
        <p:blipFill>
          <a:blip r:embed="rId3"/>
          <a:stretch>
            <a:fillRect/>
          </a:stretch>
        </p:blipFill>
        <p:spPr>
          <a:xfrm>
            <a:off x="558799" y="1855788"/>
            <a:ext cx="7734855" cy="4588653"/>
          </a:xfrm>
          <a:prstGeom prst="rect">
            <a:avLst/>
          </a:prstGeom>
        </p:spPr>
      </p:pic>
      <p:sp>
        <p:nvSpPr>
          <p:cNvPr id="8" name="TextBox 7">
            <a:extLst>
              <a:ext uri="{FF2B5EF4-FFF2-40B4-BE49-F238E27FC236}">
                <a16:creationId xmlns:a16="http://schemas.microsoft.com/office/drawing/2014/main" id="{B0A996A8-A876-484F-AC5B-53FA58EDBCED}"/>
              </a:ext>
            </a:extLst>
          </p:cNvPr>
          <p:cNvSpPr txBox="1"/>
          <p:nvPr/>
        </p:nvSpPr>
        <p:spPr>
          <a:xfrm>
            <a:off x="445053" y="6259775"/>
            <a:ext cx="4398129" cy="369332"/>
          </a:xfrm>
          <a:prstGeom prst="rect">
            <a:avLst/>
          </a:prstGeom>
          <a:noFill/>
        </p:spPr>
        <p:txBody>
          <a:bodyPr wrap="square" rtlCol="0">
            <a:spAutoFit/>
          </a:bodyPr>
          <a:lstStyle/>
          <a:p>
            <a:r>
              <a:rPr lang="en-US" dirty="0">
                <a:solidFill>
                  <a:schemeClr val="tx1">
                    <a:lumMod val="75000"/>
                    <a:lumOff val="25000"/>
                  </a:schemeClr>
                </a:solidFill>
              </a:rPr>
              <a:t>© Johnson Controls Inc</a:t>
            </a:r>
          </a:p>
        </p:txBody>
      </p:sp>
    </p:spTree>
    <p:extLst>
      <p:ext uri="{BB962C8B-B14F-4D97-AF65-F5344CB8AC3E}">
        <p14:creationId xmlns:p14="http://schemas.microsoft.com/office/powerpoint/2010/main" val="4222581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97B116-377C-4698-BA39-3117D07A50F9}"/>
              </a:ext>
            </a:extLst>
          </p:cNvPr>
          <p:cNvSpPr>
            <a:spLocks noGrp="1"/>
          </p:cNvSpPr>
          <p:nvPr>
            <p:ph type="title"/>
          </p:nvPr>
        </p:nvSpPr>
        <p:spPr/>
        <p:txBody>
          <a:bodyPr/>
          <a:lstStyle/>
          <a:p>
            <a:r>
              <a:rPr lang="en-US" dirty="0"/>
              <a:t>Value of Asset Management and Preservation</a:t>
            </a:r>
          </a:p>
        </p:txBody>
      </p:sp>
      <p:sp>
        <p:nvSpPr>
          <p:cNvPr id="2" name="Slide Number Placeholder 1"/>
          <p:cNvSpPr>
            <a:spLocks noGrp="1"/>
          </p:cNvSpPr>
          <p:nvPr>
            <p:ph type="sldNum" sz="quarter" idx="12"/>
          </p:nvPr>
        </p:nvSpPr>
        <p:spPr/>
        <p:txBody>
          <a:bodyPr/>
          <a:lstStyle/>
          <a:p>
            <a:fld id="{F956C89F-A66A-4DDC-BBF5-CE103B1E19B3}" type="slidenum">
              <a:rPr lang="en-US" smtClean="0"/>
              <a:pPr/>
              <a:t>5</a:t>
            </a:fld>
            <a:endParaRPr lang="en-US"/>
          </a:p>
        </p:txBody>
      </p:sp>
      <p:pic>
        <p:nvPicPr>
          <p:cNvPr id="102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471" y="2022872"/>
            <a:ext cx="9939257" cy="356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B44AFDA-3338-420F-B5DE-8B8869800D98}"/>
              </a:ext>
            </a:extLst>
          </p:cNvPr>
          <p:cNvSpPr txBox="1"/>
          <p:nvPr/>
        </p:nvSpPr>
        <p:spPr>
          <a:xfrm>
            <a:off x="1126371" y="5278875"/>
            <a:ext cx="4398129" cy="369332"/>
          </a:xfrm>
          <a:prstGeom prst="rect">
            <a:avLst/>
          </a:prstGeom>
          <a:noFill/>
        </p:spPr>
        <p:txBody>
          <a:bodyPr wrap="square" rtlCol="0">
            <a:spAutoFit/>
          </a:bodyPr>
          <a:lstStyle/>
          <a:p>
            <a:r>
              <a:rPr lang="en-US" dirty="0">
                <a:solidFill>
                  <a:schemeClr val="tx1">
                    <a:lumMod val="75000"/>
                    <a:lumOff val="25000"/>
                  </a:schemeClr>
                </a:solidFill>
              </a:rPr>
              <a:t>© Johnson Controls Inc</a:t>
            </a:r>
          </a:p>
        </p:txBody>
      </p:sp>
      <p:sp>
        <p:nvSpPr>
          <p:cNvPr id="15" name="TextBox 24">
            <a:extLst>
              <a:ext uri="{FF2B5EF4-FFF2-40B4-BE49-F238E27FC236}">
                <a16:creationId xmlns:a16="http://schemas.microsoft.com/office/drawing/2014/main" id="{E6C65D5C-DA7E-4B85-9A61-DD50DA0F3ECE}"/>
              </a:ext>
            </a:extLst>
          </p:cNvPr>
          <p:cNvSpPr txBox="1">
            <a:spLocks noChangeArrowheads="1"/>
          </p:cNvSpPr>
          <p:nvPr/>
        </p:nvSpPr>
        <p:spPr bwMode="auto">
          <a:xfrm>
            <a:off x="571500" y="5796757"/>
            <a:ext cx="10782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Tx/>
              <a:buNone/>
            </a:pPr>
            <a:r>
              <a:rPr lang="en-US" altLang="en-US" sz="2000" dirty="0">
                <a:latin typeface="Arial" panose="020B0604020202020204" pitchFamily="34" charset="0"/>
              </a:rPr>
              <a:t>Facility Condition Index (FCI) of 0.15 which equates to 85% of new condition</a:t>
            </a:r>
          </a:p>
        </p:txBody>
      </p:sp>
    </p:spTree>
    <p:extLst>
      <p:ext uri="{BB962C8B-B14F-4D97-AF65-F5344CB8AC3E}">
        <p14:creationId xmlns:p14="http://schemas.microsoft.com/office/powerpoint/2010/main" val="189205598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the Fiscal Cycle</a:t>
            </a:r>
          </a:p>
        </p:txBody>
      </p:sp>
      <p:sp>
        <p:nvSpPr>
          <p:cNvPr id="3" name="Content Placeholder 2"/>
          <p:cNvSpPr>
            <a:spLocks noGrp="1"/>
          </p:cNvSpPr>
          <p:nvPr>
            <p:ph idx="1"/>
          </p:nvPr>
        </p:nvSpPr>
        <p:spPr/>
        <p:txBody>
          <a:bodyPr>
            <a:normAutofit/>
          </a:bodyPr>
          <a:lstStyle/>
          <a:p>
            <a:r>
              <a:rPr lang="en-US" sz="2400" b="1" dirty="0">
                <a:solidFill>
                  <a:schemeClr val="tx1"/>
                </a:solidFill>
              </a:rPr>
              <a:t>Deferred maintenance as public debt?</a:t>
            </a:r>
          </a:p>
          <a:p>
            <a:pPr marL="891540" lvl="1" indent="-342900">
              <a:spcBef>
                <a:spcPts val="600"/>
              </a:spcBef>
              <a:spcAft>
                <a:spcPts val="600"/>
              </a:spcAft>
              <a:buFont typeface="Arial" panose="020B0604020202020204" pitchFamily="34" charset="0"/>
              <a:buChar char="•"/>
            </a:pPr>
            <a:r>
              <a:rPr lang="en-US" sz="2400" dirty="0"/>
              <a:t>Skipping maintenance in bad years = “</a:t>
            </a:r>
            <a:r>
              <a:rPr lang="en-US" sz="2400" b="1" dirty="0"/>
              <a:t>borrowing</a:t>
            </a:r>
            <a:r>
              <a:rPr lang="en-US" sz="2400" dirty="0"/>
              <a:t>”</a:t>
            </a:r>
          </a:p>
          <a:p>
            <a:pPr marL="891540" indent="-342900">
              <a:spcBef>
                <a:spcPts val="600"/>
              </a:spcBef>
              <a:spcAft>
                <a:spcPts val="600"/>
              </a:spcAft>
              <a:buFont typeface="Arial" panose="020B0604020202020204" pitchFamily="34" charset="0"/>
              <a:buChar char="•"/>
            </a:pPr>
            <a:r>
              <a:rPr lang="en-US" sz="2400" dirty="0">
                <a:solidFill>
                  <a:schemeClr val="tx1"/>
                </a:solidFill>
              </a:rPr>
              <a:t>Catching up during good years = “</a:t>
            </a:r>
            <a:r>
              <a:rPr lang="en-US" sz="2400" b="1" dirty="0">
                <a:solidFill>
                  <a:schemeClr val="tx1"/>
                </a:solidFill>
              </a:rPr>
              <a:t>repayment</a:t>
            </a:r>
            <a:r>
              <a:rPr lang="en-US" sz="2400" dirty="0">
                <a:solidFill>
                  <a:schemeClr val="tx1"/>
                </a:solidFill>
              </a:rPr>
              <a:t>”</a:t>
            </a:r>
          </a:p>
          <a:p>
            <a:pPr marL="891540" indent="-342900">
              <a:spcBef>
                <a:spcPts val="600"/>
              </a:spcBef>
              <a:spcAft>
                <a:spcPts val="600"/>
              </a:spcAft>
              <a:buFont typeface="Arial" panose="020B0604020202020204" pitchFamily="34" charset="0"/>
              <a:buChar char="•"/>
            </a:pPr>
            <a:r>
              <a:rPr lang="en-US" sz="2400" dirty="0">
                <a:solidFill>
                  <a:schemeClr val="tx1"/>
                </a:solidFill>
              </a:rPr>
              <a:t>If cost of catch-up &gt; skipped amount = “</a:t>
            </a:r>
            <a:r>
              <a:rPr lang="en-US" sz="2400" b="1" dirty="0">
                <a:solidFill>
                  <a:schemeClr val="tx1"/>
                </a:solidFill>
              </a:rPr>
              <a:t>interest</a:t>
            </a:r>
            <a:r>
              <a:rPr lang="en-US" sz="2400" dirty="0">
                <a:solidFill>
                  <a:schemeClr val="tx1"/>
                </a:solidFill>
              </a:rPr>
              <a:t>”</a:t>
            </a:r>
          </a:p>
          <a:p>
            <a:pPr marL="891540" indent="-342900">
              <a:spcBef>
                <a:spcPts val="600"/>
              </a:spcBef>
              <a:spcAft>
                <a:spcPts val="600"/>
              </a:spcAft>
              <a:buFont typeface="Arial" panose="020B0604020202020204" pitchFamily="34" charset="0"/>
              <a:buChar char="•"/>
            </a:pPr>
            <a:r>
              <a:rPr lang="en-US" sz="2400" dirty="0">
                <a:solidFill>
                  <a:schemeClr val="tx1"/>
                </a:solidFill>
              </a:rPr>
              <a:t>In effect, a public-sector “</a:t>
            </a:r>
            <a:r>
              <a:rPr lang="en-US" sz="2400" b="1" dirty="0">
                <a:solidFill>
                  <a:schemeClr val="tx1"/>
                </a:solidFill>
              </a:rPr>
              <a:t>credit card</a:t>
            </a:r>
            <a:r>
              <a:rPr lang="en-US" sz="2400" dirty="0">
                <a:solidFill>
                  <a:schemeClr val="tx1"/>
                </a:solidFill>
              </a:rPr>
              <a:t>”</a:t>
            </a:r>
          </a:p>
        </p:txBody>
      </p:sp>
      <p:sp>
        <p:nvSpPr>
          <p:cNvPr id="4" name="Slide Number Placeholder 3"/>
          <p:cNvSpPr>
            <a:spLocks noGrp="1"/>
          </p:cNvSpPr>
          <p:nvPr>
            <p:ph type="sldNum" sz="quarter" idx="12"/>
          </p:nvPr>
        </p:nvSpPr>
        <p:spPr/>
        <p:txBody>
          <a:bodyPr/>
          <a:lstStyle/>
          <a:p>
            <a:fld id="{F956C89F-A66A-4DDC-BBF5-CE103B1E19B3}" type="slidenum">
              <a:rPr lang="en-US" smtClean="0"/>
              <a:t>6</a:t>
            </a:fld>
            <a:endParaRPr lang="en-US"/>
          </a:p>
        </p:txBody>
      </p:sp>
    </p:spTree>
    <p:extLst>
      <p:ext uri="{BB962C8B-B14F-4D97-AF65-F5344CB8AC3E}">
        <p14:creationId xmlns:p14="http://schemas.microsoft.com/office/powerpoint/2010/main" val="1202469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“DM Credit Card”</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2621" y="1673225"/>
            <a:ext cx="6726757" cy="4351338"/>
          </a:xfrm>
        </p:spPr>
      </p:pic>
      <p:sp>
        <p:nvSpPr>
          <p:cNvPr id="3" name="Slide Number Placeholder 2"/>
          <p:cNvSpPr>
            <a:spLocks noGrp="1"/>
          </p:cNvSpPr>
          <p:nvPr>
            <p:ph type="sldNum" sz="quarter" idx="12"/>
          </p:nvPr>
        </p:nvSpPr>
        <p:spPr/>
        <p:txBody>
          <a:bodyPr/>
          <a:lstStyle/>
          <a:p>
            <a:fld id="{F956C89F-A66A-4DDC-BBF5-CE103B1E19B3}" type="slidenum">
              <a:rPr lang="en-US" smtClean="0"/>
              <a:t>7</a:t>
            </a:fld>
            <a:endParaRPr lang="en-US"/>
          </a:p>
        </p:txBody>
      </p:sp>
    </p:spTree>
    <p:extLst>
      <p:ext uri="{BB962C8B-B14F-4D97-AF65-F5344CB8AC3E}">
        <p14:creationId xmlns:p14="http://schemas.microsoft.com/office/powerpoint/2010/main" val="361629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nSpc>
                <a:spcPct val="90000"/>
              </a:lnSpc>
            </a:pPr>
            <a:r>
              <a:rPr lang="en-US" sz="4000" dirty="0"/>
              <a:t>Other Important Factors </a:t>
            </a:r>
          </a:p>
        </p:txBody>
      </p:sp>
      <p:graphicFrame>
        <p:nvGraphicFramePr>
          <p:cNvPr id="3" name="Content Placeholder 2"/>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BDDC3DCF-E0A7-DA4A-BC2C-1EC3743A297B}" type="slidenum">
              <a:rPr lang="en-US" smtClean="0"/>
              <a:pPr/>
              <a:t>8</a:t>
            </a:fld>
            <a:endParaRPr lang="en-US" dirty="0"/>
          </a:p>
        </p:txBody>
      </p:sp>
      <p:sp>
        <p:nvSpPr>
          <p:cNvPr id="5" name="Rectangle 4"/>
          <p:cNvSpPr/>
          <p:nvPr/>
        </p:nvSpPr>
        <p:spPr>
          <a:xfrm>
            <a:off x="698500" y="1691912"/>
            <a:ext cx="11252200" cy="2539157"/>
          </a:xfrm>
          <a:prstGeom prst="rect">
            <a:avLst/>
          </a:prstGeom>
        </p:spPr>
        <p:txBody>
          <a:bodyPr wrap="square">
            <a:spAutoFit/>
          </a:bodyPr>
          <a:lstStyle/>
          <a:p>
            <a:pPr marL="285750" indent="-285750">
              <a:spcAft>
                <a:spcPts val="600"/>
              </a:spcAft>
              <a:buClr>
                <a:schemeClr val="tx1"/>
              </a:buClr>
              <a:buFont typeface="Arial" panose="020B0604020202020204" pitchFamily="34" charset="0"/>
              <a:buChar char="•"/>
            </a:pPr>
            <a:r>
              <a:rPr lang="en-US" sz="2400" dirty="0"/>
              <a:t>Generally not subject to a funding formula or mandate to address DM = discretionary</a:t>
            </a:r>
          </a:p>
          <a:p>
            <a:pPr marL="285750" indent="-285750">
              <a:spcAft>
                <a:spcPts val="600"/>
              </a:spcAft>
              <a:buClr>
                <a:schemeClr val="tx1"/>
              </a:buClr>
              <a:buFont typeface="Arial" panose="020B0604020202020204" pitchFamily="34" charset="0"/>
              <a:buChar char="•"/>
            </a:pPr>
            <a:r>
              <a:rPr lang="en-US" sz="2400" dirty="0"/>
              <a:t>Other obligations (for example Medicaid and pension contributions, or utilities trying to keep rates low) and slow economic growth mean </a:t>
            </a:r>
            <a:r>
              <a:rPr lang="en-US" sz="2400" b="1" dirty="0"/>
              <a:t>less fiscal capacity </a:t>
            </a:r>
            <a:r>
              <a:rPr lang="en-US" sz="2400" dirty="0"/>
              <a:t>for “discretionary” infrastructure investment</a:t>
            </a:r>
          </a:p>
          <a:p>
            <a:pPr marL="285750" indent="-285750">
              <a:spcAft>
                <a:spcPts val="600"/>
              </a:spcAft>
              <a:buClr>
                <a:schemeClr val="tx1"/>
              </a:buClr>
              <a:buFont typeface="Arial" panose="020B0604020202020204" pitchFamily="34" charset="0"/>
              <a:buChar char="•"/>
            </a:pPr>
            <a:r>
              <a:rPr lang="en-US" sz="2400" dirty="0"/>
              <a:t>GASB 34 Modified approach does not adequately address potential liabilities of DM</a:t>
            </a:r>
          </a:p>
          <a:p>
            <a:pPr marL="285750" indent="-285750">
              <a:spcAft>
                <a:spcPts val="600"/>
              </a:spcAft>
              <a:buClr>
                <a:schemeClr val="tx1"/>
              </a:buClr>
              <a:buFont typeface="Arial" panose="020B0604020202020204" pitchFamily="34" charset="0"/>
              <a:buChar char="•"/>
            </a:pPr>
            <a:r>
              <a:rPr lang="en-US" sz="2400" dirty="0"/>
              <a:t>Most infrastructure is public and our economy relies on it</a:t>
            </a:r>
          </a:p>
        </p:txBody>
      </p:sp>
    </p:spTree>
    <p:extLst>
      <p:ext uri="{BB962C8B-B14F-4D97-AF65-F5344CB8AC3E}">
        <p14:creationId xmlns:p14="http://schemas.microsoft.com/office/powerpoint/2010/main" val="1885265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71F2-5F66-4605-B34B-E2D61C75275A}"/>
              </a:ext>
            </a:extLst>
          </p:cNvPr>
          <p:cNvSpPr>
            <a:spLocks noGrp="1"/>
          </p:cNvSpPr>
          <p:nvPr>
            <p:ph type="title"/>
          </p:nvPr>
        </p:nvSpPr>
        <p:spPr/>
        <p:txBody>
          <a:bodyPr>
            <a:normAutofit/>
          </a:bodyPr>
          <a:lstStyle/>
          <a:p>
            <a:r>
              <a:rPr lang="en-US" sz="4000" dirty="0"/>
              <a:t>Recommended Solutions:</a:t>
            </a:r>
          </a:p>
        </p:txBody>
      </p:sp>
      <p:sp>
        <p:nvSpPr>
          <p:cNvPr id="3" name="Content Placeholder 2">
            <a:extLst>
              <a:ext uri="{FF2B5EF4-FFF2-40B4-BE49-F238E27FC236}">
                <a16:creationId xmlns:a16="http://schemas.microsoft.com/office/drawing/2014/main" id="{4177FB7A-3787-48D2-AC48-F6740079B1A3}"/>
              </a:ext>
            </a:extLst>
          </p:cNvPr>
          <p:cNvSpPr>
            <a:spLocks noGrp="1"/>
          </p:cNvSpPr>
          <p:nvPr>
            <p:ph idx="1"/>
          </p:nvPr>
        </p:nvSpPr>
        <p:spPr>
          <a:xfrm>
            <a:off x="838200" y="2095499"/>
            <a:ext cx="5359400" cy="4081463"/>
          </a:xfrm>
        </p:spPr>
        <p:txBody>
          <a:bodyPr>
            <a:normAutofit/>
          </a:bodyPr>
          <a:lstStyle/>
          <a:p>
            <a:pPr marL="0" indent="0">
              <a:buNone/>
            </a:pPr>
            <a:r>
              <a:rPr lang="en-US" b="1" u="sng" dirty="0"/>
              <a:t>ASCE 2017 Report Card:</a:t>
            </a:r>
          </a:p>
          <a:p>
            <a:r>
              <a:rPr lang="en-US" dirty="0"/>
              <a:t>Use life cycle cost analysis and develop a plan for funding until the end of service life.</a:t>
            </a:r>
          </a:p>
          <a:p>
            <a:r>
              <a:rPr lang="en-US" dirty="0"/>
              <a:t>Develop tools to ensure that projects most in need of investment and maintenance are prioritized, to leverage limited funding wisely.</a:t>
            </a:r>
          </a:p>
          <a:p>
            <a:endParaRPr lang="en-US" dirty="0"/>
          </a:p>
        </p:txBody>
      </p:sp>
      <p:sp>
        <p:nvSpPr>
          <p:cNvPr id="4" name="Slide Number Placeholder 3">
            <a:extLst>
              <a:ext uri="{FF2B5EF4-FFF2-40B4-BE49-F238E27FC236}">
                <a16:creationId xmlns:a16="http://schemas.microsoft.com/office/drawing/2014/main" id="{08493C28-7FE8-4282-854F-CBC4A31B59FD}"/>
              </a:ext>
            </a:extLst>
          </p:cNvPr>
          <p:cNvSpPr>
            <a:spLocks noGrp="1"/>
          </p:cNvSpPr>
          <p:nvPr>
            <p:ph type="sldNum" sz="quarter" idx="12"/>
          </p:nvPr>
        </p:nvSpPr>
        <p:spPr/>
        <p:txBody>
          <a:bodyPr/>
          <a:lstStyle/>
          <a:p>
            <a:fld id="{F956C89F-A66A-4DDC-BBF5-CE103B1E19B3}" type="slidenum">
              <a:rPr lang="en-US" smtClean="0"/>
              <a:t>9</a:t>
            </a:fld>
            <a:endParaRPr lang="en-US"/>
          </a:p>
        </p:txBody>
      </p:sp>
      <p:sp>
        <p:nvSpPr>
          <p:cNvPr id="5" name="Content Placeholder 2">
            <a:extLst>
              <a:ext uri="{FF2B5EF4-FFF2-40B4-BE49-F238E27FC236}">
                <a16:creationId xmlns:a16="http://schemas.microsoft.com/office/drawing/2014/main" id="{2A1DD889-B10B-4C19-BBAD-99063C36F129}"/>
              </a:ext>
            </a:extLst>
          </p:cNvPr>
          <p:cNvSpPr txBox="1">
            <a:spLocks/>
          </p:cNvSpPr>
          <p:nvPr/>
        </p:nvSpPr>
        <p:spPr>
          <a:xfrm>
            <a:off x="6311900" y="1847850"/>
            <a:ext cx="57404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a:t>Bipartisan Policy Center Executive Council on Infrastructure:</a:t>
            </a:r>
          </a:p>
          <a:p>
            <a:r>
              <a:rPr lang="en-US" dirty="0"/>
              <a:t>Conduct comprehensive asset inventory</a:t>
            </a:r>
          </a:p>
          <a:p>
            <a:r>
              <a:rPr lang="en-US" dirty="0"/>
              <a:t>Publish and maintain a project pipeline</a:t>
            </a:r>
          </a:p>
          <a:p>
            <a:r>
              <a:rPr lang="en-US" dirty="0"/>
              <a:t>Provide the private sector with the full spectrum of potential investment opportunities</a:t>
            </a:r>
          </a:p>
          <a:p>
            <a:r>
              <a:rPr lang="en-US" dirty="0"/>
              <a:t>Manage assets strategically</a:t>
            </a:r>
          </a:p>
        </p:txBody>
      </p:sp>
    </p:spTree>
    <p:extLst>
      <p:ext uri="{BB962C8B-B14F-4D97-AF65-F5344CB8AC3E}">
        <p14:creationId xmlns:p14="http://schemas.microsoft.com/office/powerpoint/2010/main" val="4096253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49"/>
  <p:tag name="PRINTWIDTH" val="720"/>
  <p:tag name="PRINTHEIGHT" val="522"/>
</p:tagLst>
</file>

<file path=ppt/tags/tag10.xml><?xml version="1.0" encoding="utf-8"?>
<p:tagLst xmlns:a="http://schemas.openxmlformats.org/drawingml/2006/main" xmlns:r="http://schemas.openxmlformats.org/officeDocument/2006/relationships" xmlns:p="http://schemas.openxmlformats.org/presentationml/2006/main">
  <p:tag name="PRINTWIDTH" val="751.875"/>
  <p:tag name="PRINTHEIGHT" val="26.625"/>
  <p:tag name="SLIDEELEMTYPE" val="3"/>
  <p:tag name="PREVENTUNTAGGEDSHAPERESIZE" val="False"/>
</p:tagLst>
</file>

<file path=ppt/tags/tag11.xml><?xml version="1.0" encoding="utf-8"?>
<p:tagLst xmlns:a="http://schemas.openxmlformats.org/drawingml/2006/main" xmlns:r="http://schemas.openxmlformats.org/officeDocument/2006/relationships" xmlns:p="http://schemas.openxmlformats.org/presentationml/2006/main">
  <p:tag name="DEFAULTLEFT" val="DefaultLeft"/>
  <p:tag name="DEFAULTTOP" val="DefaultTop"/>
  <p:tag name="DEFAULTOFFLEFT " val="DefaultOffLeft "/>
  <p:tag name="DEFAULTONLEFT" val="DefaultOnLeft"/>
  <p:tag name="DEFAULTWIDTH" val="DefaultWidth"/>
  <p:tag name="DEFAULTHEIGHT" val="DefaultHeight"/>
  <p:tag name="PRESERVEASPECTRATIO" val="PreserveAspectRatio"/>
  <p:tag name="BULLETSTYLE" val="BulletStyle"/>
  <p:tag name="SLIDEELEMTYPE" val="3"/>
</p:tagLst>
</file>

<file path=ppt/tags/tag12.xml><?xml version="1.0" encoding="utf-8"?>
<p:tagLst xmlns:a="http://schemas.openxmlformats.org/drawingml/2006/main" xmlns:r="http://schemas.openxmlformats.org/officeDocument/2006/relationships" xmlns:p="http://schemas.openxmlformats.org/presentationml/2006/main">
  <p:tag name="SLIDEELEMTYPE" val="27"/>
</p:tagLst>
</file>

<file path=ppt/tags/tag13.xml><?xml version="1.0" encoding="utf-8"?>
<p:tagLst xmlns:a="http://schemas.openxmlformats.org/drawingml/2006/main" xmlns:r="http://schemas.openxmlformats.org/officeDocument/2006/relationships" xmlns:p="http://schemas.openxmlformats.org/presentationml/2006/main">
  <p:tag name="SLIDEELEMTYPE" val="47"/>
</p:tagLst>
</file>

<file path=ppt/tags/tag14.xml><?xml version="1.0" encoding="utf-8"?>
<p:tagLst xmlns:a="http://schemas.openxmlformats.org/drawingml/2006/main" xmlns:r="http://schemas.openxmlformats.org/officeDocument/2006/relationships" xmlns:p="http://schemas.openxmlformats.org/presentationml/2006/main">
  <p:tag name="SLIDEELEMTYPE" val="44"/>
</p:tagLst>
</file>

<file path=ppt/tags/tag15.xml><?xml version="1.0" encoding="utf-8"?>
<p:tagLst xmlns:a="http://schemas.openxmlformats.org/drawingml/2006/main" xmlns:r="http://schemas.openxmlformats.org/officeDocument/2006/relationships" xmlns:p="http://schemas.openxmlformats.org/presentationml/2006/main">
  <p:tag name="SLIDEELEMTYPE" val="48"/>
</p:tagLst>
</file>

<file path=ppt/tags/tag16.xml><?xml version="1.0" encoding="utf-8"?>
<p:tagLst xmlns:a="http://schemas.openxmlformats.org/drawingml/2006/main" xmlns:r="http://schemas.openxmlformats.org/officeDocument/2006/relationships" xmlns:p="http://schemas.openxmlformats.org/presentationml/2006/main">
  <p:tag name="SLIDEELEMTYPE" val="14"/>
  <p:tag name="PRINTWIDTH" val="26.75"/>
  <p:tag name="PRINTHEIGHT" val="19.25"/>
</p:tagLst>
</file>

<file path=ppt/tags/tag17.xml><?xml version="1.0" encoding="utf-8"?>
<p:tagLst xmlns:a="http://schemas.openxmlformats.org/drawingml/2006/main" xmlns:r="http://schemas.openxmlformats.org/officeDocument/2006/relationships" xmlns:p="http://schemas.openxmlformats.org/presentationml/2006/main">
  <p:tag name="SLIDEELEMTYPE" val="49"/>
  <p:tag name="PRINTWIDTH" val="720"/>
  <p:tag name="PRINTHEIGHT" val="522"/>
</p:tagLst>
</file>

<file path=ppt/tags/tag18.xml><?xml version="1.0" encoding="utf-8"?>
<p:tagLst xmlns:a="http://schemas.openxmlformats.org/drawingml/2006/main" xmlns:r="http://schemas.openxmlformats.org/officeDocument/2006/relationships" xmlns:p="http://schemas.openxmlformats.org/presentationml/2006/main">
  <p:tag name="PRINTWIDTH" val="751.875"/>
  <p:tag name="PRINTHEIGHT" val="26.625"/>
  <p:tag name="SLIDEELEMTYPE" val="3"/>
  <p:tag name="PREVENTUNTAGGEDSHAPERESIZE" val="False"/>
</p:tagLst>
</file>

<file path=ppt/tags/tag19.xml><?xml version="1.0" encoding="utf-8"?>
<p:tagLst xmlns:a="http://schemas.openxmlformats.org/drawingml/2006/main" xmlns:r="http://schemas.openxmlformats.org/officeDocument/2006/relationships" xmlns:p="http://schemas.openxmlformats.org/presentationml/2006/main">
  <p:tag name="DEFAULTLEFT" val="DefaultLeft"/>
  <p:tag name="DEFAULTTOP" val="DefaultTop"/>
  <p:tag name="DEFAULTOFFLEFT " val="DefaultOffLeft "/>
  <p:tag name="DEFAULTONLEFT" val="DefaultOnLeft"/>
  <p:tag name="DEFAULTWIDTH" val="DefaultWidth"/>
  <p:tag name="DEFAULTHEIGHT" val="DefaultHeight"/>
  <p:tag name="PRESERVEASPECTRATIO" val="PreserveAspectRatio"/>
  <p:tag name="BULLETSTYLE" val="BulletStyle"/>
  <p:tag name="SLIDEELEMTYPE" val="3"/>
</p:tagLst>
</file>

<file path=ppt/tags/tag2.xml><?xml version="1.0" encoding="utf-8"?>
<p:tagLst xmlns:a="http://schemas.openxmlformats.org/drawingml/2006/main" xmlns:r="http://schemas.openxmlformats.org/officeDocument/2006/relationships" xmlns:p="http://schemas.openxmlformats.org/presentationml/2006/main">
  <p:tag name="PRINTWIDTH" val="751.875"/>
  <p:tag name="PRINTHEIGHT" val="26.625"/>
  <p:tag name="SLIDEELEMTYPE" val="3"/>
  <p:tag name="PREVENTUNTAGGEDSHAPERESIZE" val="False"/>
</p:tagLst>
</file>

<file path=ppt/tags/tag20.xml><?xml version="1.0" encoding="utf-8"?>
<p:tagLst xmlns:a="http://schemas.openxmlformats.org/drawingml/2006/main" xmlns:r="http://schemas.openxmlformats.org/officeDocument/2006/relationships" xmlns:p="http://schemas.openxmlformats.org/presentationml/2006/main">
  <p:tag name="SLIDEELEMTYPE" val="27"/>
</p:tagLst>
</file>

<file path=ppt/tags/tag21.xml><?xml version="1.0" encoding="utf-8"?>
<p:tagLst xmlns:a="http://schemas.openxmlformats.org/drawingml/2006/main" xmlns:r="http://schemas.openxmlformats.org/officeDocument/2006/relationships" xmlns:p="http://schemas.openxmlformats.org/presentationml/2006/main">
  <p:tag name="SLIDEELEMTYPE" val="47"/>
</p:tagLst>
</file>

<file path=ppt/tags/tag22.xml><?xml version="1.0" encoding="utf-8"?>
<p:tagLst xmlns:a="http://schemas.openxmlformats.org/drawingml/2006/main" xmlns:r="http://schemas.openxmlformats.org/officeDocument/2006/relationships" xmlns:p="http://schemas.openxmlformats.org/presentationml/2006/main">
  <p:tag name="SLIDEELEMTYPE" val="44"/>
</p:tagLst>
</file>

<file path=ppt/tags/tag23.xml><?xml version="1.0" encoding="utf-8"?>
<p:tagLst xmlns:a="http://schemas.openxmlformats.org/drawingml/2006/main" xmlns:r="http://schemas.openxmlformats.org/officeDocument/2006/relationships" xmlns:p="http://schemas.openxmlformats.org/presentationml/2006/main">
  <p:tag name="SLIDEELEMTYPE" val="48"/>
</p:tagLst>
</file>

<file path=ppt/tags/tag24.xml><?xml version="1.0" encoding="utf-8"?>
<p:tagLst xmlns:a="http://schemas.openxmlformats.org/drawingml/2006/main" xmlns:r="http://schemas.openxmlformats.org/officeDocument/2006/relationships" xmlns:p="http://schemas.openxmlformats.org/presentationml/2006/main">
  <p:tag name="SLIDEELEMTYPE" val="49"/>
  <p:tag name="PRINTWIDTH" val="720"/>
  <p:tag name="PRINTHEIGHT" val="522"/>
</p:tagLst>
</file>

<file path=ppt/tags/tag25.xml><?xml version="1.0" encoding="utf-8"?>
<p:tagLst xmlns:a="http://schemas.openxmlformats.org/drawingml/2006/main" xmlns:r="http://schemas.openxmlformats.org/officeDocument/2006/relationships" xmlns:p="http://schemas.openxmlformats.org/presentationml/2006/main">
  <p:tag name="PRINTWIDTH" val="751.875"/>
  <p:tag name="PRINTHEIGHT" val="26.625"/>
  <p:tag name="SLIDEELEMTYPE" val="3"/>
  <p:tag name="PREVENTUNTAGGEDSHAPERESIZE" val="False"/>
</p:tagLst>
</file>

<file path=ppt/tags/tag26.xml><?xml version="1.0" encoding="utf-8"?>
<p:tagLst xmlns:a="http://schemas.openxmlformats.org/drawingml/2006/main" xmlns:r="http://schemas.openxmlformats.org/officeDocument/2006/relationships" xmlns:p="http://schemas.openxmlformats.org/presentationml/2006/main">
  <p:tag name="DEFAULTLEFT" val="DefaultLeft"/>
  <p:tag name="DEFAULTTOP" val="DefaultTop"/>
  <p:tag name="DEFAULTOFFLEFT " val="DefaultOffLeft "/>
  <p:tag name="DEFAULTONLEFT" val="DefaultOnLeft"/>
  <p:tag name="DEFAULTWIDTH" val="DefaultWidth"/>
  <p:tag name="DEFAULTHEIGHT" val="DefaultHeight"/>
  <p:tag name="PRESERVEASPECTRATIO" val="PreserveAspectRatio"/>
  <p:tag name="BULLETSTYLE" val="BulletStyle"/>
  <p:tag name="SLIDEELEMTYPE" val="3"/>
</p:tagLst>
</file>

<file path=ppt/tags/tag27.xml><?xml version="1.0" encoding="utf-8"?>
<p:tagLst xmlns:a="http://schemas.openxmlformats.org/drawingml/2006/main" xmlns:r="http://schemas.openxmlformats.org/officeDocument/2006/relationships" xmlns:p="http://schemas.openxmlformats.org/presentationml/2006/main">
  <p:tag name="SLIDEELEMTYPE" val="27"/>
</p:tagLst>
</file>

<file path=ppt/tags/tag28.xml><?xml version="1.0" encoding="utf-8"?>
<p:tagLst xmlns:a="http://schemas.openxmlformats.org/drawingml/2006/main" xmlns:r="http://schemas.openxmlformats.org/officeDocument/2006/relationships" xmlns:p="http://schemas.openxmlformats.org/presentationml/2006/main">
  <p:tag name="SLIDEELEMTYPE" val="47"/>
</p:tagLst>
</file>

<file path=ppt/tags/tag29.xml><?xml version="1.0" encoding="utf-8"?>
<p:tagLst xmlns:a="http://schemas.openxmlformats.org/drawingml/2006/main" xmlns:r="http://schemas.openxmlformats.org/officeDocument/2006/relationships" xmlns:p="http://schemas.openxmlformats.org/presentationml/2006/main">
  <p:tag name="SLIDEELEMTYPE" val="44"/>
</p:tagLst>
</file>

<file path=ppt/tags/tag3.xml><?xml version="1.0" encoding="utf-8"?>
<p:tagLst xmlns:a="http://schemas.openxmlformats.org/drawingml/2006/main" xmlns:r="http://schemas.openxmlformats.org/officeDocument/2006/relationships" xmlns:p="http://schemas.openxmlformats.org/presentationml/2006/main">
  <p:tag name="DEFAULTLEFT" val="DefaultLeft"/>
  <p:tag name="DEFAULTTOP" val="DefaultTop"/>
  <p:tag name="DEFAULTOFFLEFT " val="DefaultOffLeft "/>
  <p:tag name="DEFAULTONLEFT" val="DefaultOnLeft"/>
  <p:tag name="DEFAULTWIDTH" val="DefaultWidth"/>
  <p:tag name="DEFAULTHEIGHT" val="DefaultHeight"/>
  <p:tag name="PRESERVEASPECTRATIO" val="PreserveAspectRatio"/>
  <p:tag name="BULLETSTYLE" val="BulletStyle"/>
  <p:tag name="SLIDEELEMTYPE" val="3"/>
</p:tagLst>
</file>

<file path=ppt/tags/tag30.xml><?xml version="1.0" encoding="utf-8"?>
<p:tagLst xmlns:a="http://schemas.openxmlformats.org/drawingml/2006/main" xmlns:r="http://schemas.openxmlformats.org/officeDocument/2006/relationships" xmlns:p="http://schemas.openxmlformats.org/presentationml/2006/main">
  <p:tag name="SLIDEELEMTYPE" val="48"/>
</p:tagLst>
</file>

<file path=ppt/tags/tag31.xml><?xml version="1.0" encoding="utf-8"?>
<p:tagLst xmlns:a="http://schemas.openxmlformats.org/drawingml/2006/main" xmlns:r="http://schemas.openxmlformats.org/officeDocument/2006/relationships" xmlns:p="http://schemas.openxmlformats.org/presentationml/2006/main">
  <p:tag name="SLIDEELEMTYPE" val="49"/>
  <p:tag name="PRINTWIDTH" val="720"/>
  <p:tag name="PRINTHEIGHT" val="522"/>
</p:tagLst>
</file>

<file path=ppt/tags/tag32.xml><?xml version="1.0" encoding="utf-8"?>
<p:tagLst xmlns:a="http://schemas.openxmlformats.org/drawingml/2006/main" xmlns:r="http://schemas.openxmlformats.org/officeDocument/2006/relationships" xmlns:p="http://schemas.openxmlformats.org/presentationml/2006/main">
  <p:tag name="PRINTWIDTH" val="751.875"/>
  <p:tag name="PRINTHEIGHT" val="26.625"/>
  <p:tag name="SLIDEELEMTYPE" val="3"/>
  <p:tag name="PREVENTUNTAGGEDSHAPERESIZE" val="False"/>
</p:tagLst>
</file>

<file path=ppt/tags/tag33.xml><?xml version="1.0" encoding="utf-8"?>
<p:tagLst xmlns:a="http://schemas.openxmlformats.org/drawingml/2006/main" xmlns:r="http://schemas.openxmlformats.org/officeDocument/2006/relationships" xmlns:p="http://schemas.openxmlformats.org/presentationml/2006/main">
  <p:tag name="DEFAULTLEFT" val="DefaultLeft"/>
  <p:tag name="DEFAULTTOP" val="DefaultTop"/>
  <p:tag name="DEFAULTOFFLEFT " val="DefaultOffLeft "/>
  <p:tag name="DEFAULTONLEFT" val="DefaultOnLeft"/>
  <p:tag name="DEFAULTWIDTH" val="DefaultWidth"/>
  <p:tag name="DEFAULTHEIGHT" val="DefaultHeight"/>
  <p:tag name="PRESERVEASPECTRATIO" val="PreserveAspectRatio"/>
  <p:tag name="BULLETSTYLE" val="BulletStyle"/>
  <p:tag name="SLIDEELEMTYPE" val="3"/>
</p:tagLst>
</file>

<file path=ppt/tags/tag34.xml><?xml version="1.0" encoding="utf-8"?>
<p:tagLst xmlns:a="http://schemas.openxmlformats.org/drawingml/2006/main" xmlns:r="http://schemas.openxmlformats.org/officeDocument/2006/relationships" xmlns:p="http://schemas.openxmlformats.org/presentationml/2006/main">
  <p:tag name="SLIDEELEMTYPE" val="27"/>
</p:tagLst>
</file>

<file path=ppt/tags/tag35.xml><?xml version="1.0" encoding="utf-8"?>
<p:tagLst xmlns:a="http://schemas.openxmlformats.org/drawingml/2006/main" xmlns:r="http://schemas.openxmlformats.org/officeDocument/2006/relationships" xmlns:p="http://schemas.openxmlformats.org/presentationml/2006/main">
  <p:tag name="SLIDEELEMTYPE" val="47"/>
</p:tagLst>
</file>

<file path=ppt/tags/tag36.xml><?xml version="1.0" encoding="utf-8"?>
<p:tagLst xmlns:a="http://schemas.openxmlformats.org/drawingml/2006/main" xmlns:r="http://schemas.openxmlformats.org/officeDocument/2006/relationships" xmlns:p="http://schemas.openxmlformats.org/presentationml/2006/main">
  <p:tag name="SLIDEELEMTYPE" val="44"/>
</p:tagLst>
</file>

<file path=ppt/tags/tag37.xml><?xml version="1.0" encoding="utf-8"?>
<p:tagLst xmlns:a="http://schemas.openxmlformats.org/drawingml/2006/main" xmlns:r="http://schemas.openxmlformats.org/officeDocument/2006/relationships" xmlns:p="http://schemas.openxmlformats.org/presentationml/2006/main">
  <p:tag name="SLIDEELEMTYPE" val="48"/>
</p:tagLst>
</file>

<file path=ppt/tags/tag38.xml><?xml version="1.0" encoding="utf-8"?>
<p:tagLst xmlns:a="http://schemas.openxmlformats.org/drawingml/2006/main" xmlns:r="http://schemas.openxmlformats.org/officeDocument/2006/relationships" xmlns:p="http://schemas.openxmlformats.org/presentationml/2006/main">
  <p:tag name="SLIDEELEMTYPE" val="14"/>
  <p:tag name="PRINTWIDTH" val="26.75"/>
  <p:tag name="PRINTHEIGHT" val="19.25"/>
</p:tagLst>
</file>

<file path=ppt/tags/tag39.xml><?xml version="1.0" encoding="utf-8"?>
<p:tagLst xmlns:a="http://schemas.openxmlformats.org/drawingml/2006/main" xmlns:r="http://schemas.openxmlformats.org/officeDocument/2006/relationships" xmlns:p="http://schemas.openxmlformats.org/presentationml/2006/main">
  <p:tag name="SLIDEELEMTYPE" val="49"/>
  <p:tag name="PRINTWIDTH" val="720"/>
  <p:tag name="PRINTHEIGHT" val="522"/>
</p:tagLst>
</file>

<file path=ppt/tags/tag4.xml><?xml version="1.0" encoding="utf-8"?>
<p:tagLst xmlns:a="http://schemas.openxmlformats.org/drawingml/2006/main" xmlns:r="http://schemas.openxmlformats.org/officeDocument/2006/relationships" xmlns:p="http://schemas.openxmlformats.org/presentationml/2006/main">
  <p:tag name="SLIDEELEMTYPE" val="27"/>
</p:tagLst>
</file>

<file path=ppt/tags/tag40.xml><?xml version="1.0" encoding="utf-8"?>
<p:tagLst xmlns:a="http://schemas.openxmlformats.org/drawingml/2006/main" xmlns:r="http://schemas.openxmlformats.org/officeDocument/2006/relationships" xmlns:p="http://schemas.openxmlformats.org/presentationml/2006/main">
  <p:tag name="PRINTWIDTH" val="751.875"/>
  <p:tag name="PRINTHEIGHT" val="26.625"/>
  <p:tag name="SLIDEELEMTYPE" val="3"/>
  <p:tag name="PREVENTUNTAGGEDSHAPERESIZE" val="False"/>
</p:tagLst>
</file>

<file path=ppt/tags/tag41.xml><?xml version="1.0" encoding="utf-8"?>
<p:tagLst xmlns:a="http://schemas.openxmlformats.org/drawingml/2006/main" xmlns:r="http://schemas.openxmlformats.org/officeDocument/2006/relationships" xmlns:p="http://schemas.openxmlformats.org/presentationml/2006/main">
  <p:tag name="DEFAULTLEFT" val="DefaultLeft"/>
  <p:tag name="DEFAULTTOP" val="DefaultTop"/>
  <p:tag name="DEFAULTOFFLEFT " val="DefaultOffLeft "/>
  <p:tag name="DEFAULTONLEFT" val="DefaultOnLeft"/>
  <p:tag name="DEFAULTWIDTH" val="DefaultWidth"/>
  <p:tag name="DEFAULTHEIGHT" val="DefaultHeight"/>
  <p:tag name="PRESERVEASPECTRATIO" val="PreserveAspectRatio"/>
  <p:tag name="BULLETSTYLE" val="BulletStyle"/>
  <p:tag name="SLIDEELEMTYPE" val="3"/>
</p:tagLst>
</file>

<file path=ppt/tags/tag42.xml><?xml version="1.0" encoding="utf-8"?>
<p:tagLst xmlns:a="http://schemas.openxmlformats.org/drawingml/2006/main" xmlns:r="http://schemas.openxmlformats.org/officeDocument/2006/relationships" xmlns:p="http://schemas.openxmlformats.org/presentationml/2006/main">
  <p:tag name="SLIDEELEMTYPE" val="27"/>
</p:tagLst>
</file>

<file path=ppt/tags/tag43.xml><?xml version="1.0" encoding="utf-8"?>
<p:tagLst xmlns:a="http://schemas.openxmlformats.org/drawingml/2006/main" xmlns:r="http://schemas.openxmlformats.org/officeDocument/2006/relationships" xmlns:p="http://schemas.openxmlformats.org/presentationml/2006/main">
  <p:tag name="SLIDEELEMTYPE" val="47"/>
</p:tagLst>
</file>

<file path=ppt/tags/tag44.xml><?xml version="1.0" encoding="utf-8"?>
<p:tagLst xmlns:a="http://schemas.openxmlformats.org/drawingml/2006/main" xmlns:r="http://schemas.openxmlformats.org/officeDocument/2006/relationships" xmlns:p="http://schemas.openxmlformats.org/presentationml/2006/main">
  <p:tag name="SLIDEELEMTYPE" val="44"/>
</p:tagLst>
</file>

<file path=ppt/tags/tag45.xml><?xml version="1.0" encoding="utf-8"?>
<p:tagLst xmlns:a="http://schemas.openxmlformats.org/drawingml/2006/main" xmlns:r="http://schemas.openxmlformats.org/officeDocument/2006/relationships" xmlns:p="http://schemas.openxmlformats.org/presentationml/2006/main">
  <p:tag name="SLIDEELEMTYPE" val="48"/>
</p:tagLst>
</file>

<file path=ppt/tags/tag5.xml><?xml version="1.0" encoding="utf-8"?>
<p:tagLst xmlns:a="http://schemas.openxmlformats.org/drawingml/2006/main" xmlns:r="http://schemas.openxmlformats.org/officeDocument/2006/relationships" xmlns:p="http://schemas.openxmlformats.org/presentationml/2006/main">
  <p:tag name="SLIDEELEMTYPE" val="47"/>
</p:tagLst>
</file>

<file path=ppt/tags/tag6.xml><?xml version="1.0" encoding="utf-8"?>
<p:tagLst xmlns:a="http://schemas.openxmlformats.org/drawingml/2006/main" xmlns:r="http://schemas.openxmlformats.org/officeDocument/2006/relationships" xmlns:p="http://schemas.openxmlformats.org/presentationml/2006/main">
  <p:tag name="SLIDEELEMTYPE" val="44"/>
</p:tagLst>
</file>

<file path=ppt/tags/tag7.xml><?xml version="1.0" encoding="utf-8"?>
<p:tagLst xmlns:a="http://schemas.openxmlformats.org/drawingml/2006/main" xmlns:r="http://schemas.openxmlformats.org/officeDocument/2006/relationships" xmlns:p="http://schemas.openxmlformats.org/presentationml/2006/main">
  <p:tag name="SLIDEELEMTYPE" val="48"/>
</p:tagLst>
</file>

<file path=ppt/tags/tag8.xml><?xml version="1.0" encoding="utf-8"?>
<p:tagLst xmlns:a="http://schemas.openxmlformats.org/drawingml/2006/main" xmlns:r="http://schemas.openxmlformats.org/officeDocument/2006/relationships" xmlns:p="http://schemas.openxmlformats.org/presentationml/2006/main">
  <p:tag name="SLIDEELEMTYPE" val="14"/>
  <p:tag name="PRINTWIDTH" val="26.75"/>
  <p:tag name="PRINTHEIGHT" val="19.25"/>
</p:tagLst>
</file>

<file path=ppt/tags/tag9.xml><?xml version="1.0" encoding="utf-8"?>
<p:tagLst xmlns:a="http://schemas.openxmlformats.org/drawingml/2006/main" xmlns:r="http://schemas.openxmlformats.org/officeDocument/2006/relationships" xmlns:p="http://schemas.openxmlformats.org/presentationml/2006/main">
  <p:tag name="SLIDEELEMTYPE" val="49"/>
  <p:tag name="PRINTWIDTH" val="720"/>
  <p:tag name="PRINTHEIGHT" val="5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936</TotalTime>
  <Words>1833</Words>
  <Application>Microsoft Office PowerPoint</Application>
  <PresentationFormat>Widescreen</PresentationFormat>
  <Paragraphs>259</Paragraphs>
  <Slides>31</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ＭＳ Ｐゴシック</vt:lpstr>
      <vt:lpstr>Arial</vt:lpstr>
      <vt:lpstr>Arial Regular</vt:lpstr>
      <vt:lpstr>Book Antiqua</vt:lpstr>
      <vt:lpstr>Calibri</vt:lpstr>
      <vt:lpstr>Calibri Light</vt:lpstr>
      <vt:lpstr>Constantia</vt:lpstr>
      <vt:lpstr>Times New Roman</vt:lpstr>
      <vt:lpstr>Wingdings</vt:lpstr>
      <vt:lpstr>Office Theme</vt:lpstr>
      <vt:lpstr>Deferred Maintenance</vt:lpstr>
      <vt:lpstr>Why is this Important?</vt:lpstr>
      <vt:lpstr>What is the scale?</vt:lpstr>
      <vt:lpstr>Deferred Maintenance Over Time</vt:lpstr>
      <vt:lpstr>Value of Asset Management and Preservation</vt:lpstr>
      <vt:lpstr>The Importance of the Fiscal Cycle</vt:lpstr>
      <vt:lpstr>The “DM Credit Card”</vt:lpstr>
      <vt:lpstr>Other Important Factors </vt:lpstr>
      <vt:lpstr>Recommended Solutions:</vt:lpstr>
      <vt:lpstr>DC OP3</vt:lpstr>
      <vt:lpstr>PowerPoint Presentation</vt:lpstr>
      <vt:lpstr>PowerPoint Presentation</vt:lpstr>
      <vt:lpstr>PowerPoint Presentation</vt:lpstr>
      <vt:lpstr>PowerPoint Presentation</vt:lpstr>
      <vt:lpstr>PowerPoint Presentation</vt:lpstr>
      <vt:lpstr>Credit Questions</vt:lpstr>
      <vt:lpstr>Why DM is Different than the Pension Crisis</vt:lpstr>
      <vt:lpstr>DM Competes with Other Fixed Obligations</vt:lpstr>
      <vt:lpstr>And Some States/Govts Have Less Financial Flexibility</vt:lpstr>
      <vt:lpstr>If DM is Key Risk Its In Ratings, But Exposure is Not Necessarily a Ratings Risk </vt:lpstr>
      <vt:lpstr>High DM Credit Impacts Are Situational, and Index Viewed in Context </vt:lpstr>
      <vt:lpstr>Example of How DM Enters Our Rating as a Credit Consideration</vt:lpstr>
      <vt:lpstr>Key Credit Questions</vt:lpstr>
      <vt:lpstr>State of Research</vt:lpstr>
      <vt:lpstr>Commonly Cited Causes of Deferred Maintenance</vt:lpstr>
      <vt:lpstr>Additional Deferred Maintenance Hypotheses in Literature</vt:lpstr>
      <vt:lpstr>Is maintenance deferred because politicians, citizens don’t prioritize maintenance spending?</vt:lpstr>
      <vt:lpstr>Federal Spending and Deferred Maintenance</vt:lpstr>
      <vt:lpstr>Annual Budget Cycles and Deferred Maintenance</vt:lpstr>
      <vt:lpstr>Proposed Research Agenda</vt:lpstr>
      <vt:lpstr>Next Steps</vt:lpstr>
    </vt:vector>
  </TitlesOfParts>
  <Company>Arup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Deferred Maintenance</dc:title>
  <dc:creator>Orion Fulton</dc:creator>
  <cp:lastModifiedBy>Orion Fulton</cp:lastModifiedBy>
  <cp:revision>42</cp:revision>
  <cp:lastPrinted>2018-02-26T18:17:28Z</cp:lastPrinted>
  <dcterms:created xsi:type="dcterms:W3CDTF">2017-02-27T23:34:20Z</dcterms:created>
  <dcterms:modified xsi:type="dcterms:W3CDTF">2018-02-26T18:22:19Z</dcterms:modified>
</cp:coreProperties>
</file>