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87" r:id="rId2"/>
    <p:sldId id="307" r:id="rId3"/>
    <p:sldId id="396" r:id="rId4"/>
    <p:sldId id="397" r:id="rId5"/>
    <p:sldId id="431" r:id="rId6"/>
    <p:sldId id="432" r:id="rId7"/>
    <p:sldId id="341" r:id="rId8"/>
    <p:sldId id="429" r:id="rId9"/>
    <p:sldId id="293" r:id="rId10"/>
    <p:sldId id="310" r:id="rId11"/>
    <p:sldId id="295" r:id="rId12"/>
    <p:sldId id="311" r:id="rId13"/>
    <p:sldId id="312" r:id="rId14"/>
    <p:sldId id="313" r:id="rId15"/>
    <p:sldId id="433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393" r:id="rId47"/>
    <p:sldId id="394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016"/>
    <a:srgbClr val="EE9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" y="1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0307-B552-410D-BCB4-F51EDC1A02D7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495B-2E70-4BAD-88C1-3A5DBFBD6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65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A8981-E953-4B2C-B808-9F52E4C1640F}" type="datetime1">
              <a:rPr lang="en-US" smtClean="0"/>
              <a:t>2/27/2018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7CE5-6FAD-49FB-A591-3D1B2D45A1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88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5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31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30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0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9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3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5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1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2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8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6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4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88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0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9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15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90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28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8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3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33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3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6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4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6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7CE5-6FAD-49FB-A591-3D1B2D45A1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facilitiesgroup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139043"/>
            <a:ext cx="7829550" cy="954540"/>
          </a:xfrm>
        </p:spPr>
        <p:txBody>
          <a:bodyPr anchor="b">
            <a:noAutofit/>
          </a:bodyPr>
          <a:lstStyle>
            <a:lvl1pPr algn="l">
              <a:defRPr sz="5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299535"/>
            <a:ext cx="6858000" cy="548168"/>
          </a:xfrm>
        </p:spPr>
        <p:txBody>
          <a:bodyPr/>
          <a:lstStyle>
            <a:lvl1pPr marL="0" indent="0" algn="l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025536"/>
            <a:ext cx="1889604" cy="1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3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2608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SzPct val="133000"/>
              <a:defRPr>
                <a:latin typeface="Lato" panose="020F0502020204030203" pitchFamily="34" charset="0"/>
              </a:defRPr>
            </a:lvl1pPr>
            <a:lvl2pPr>
              <a:buClr>
                <a:schemeClr val="accent1">
                  <a:lumMod val="75000"/>
                </a:schemeClr>
              </a:buClr>
              <a:buSzPct val="133000"/>
              <a:defRPr>
                <a:latin typeface="Lato" panose="020F0502020204030203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buSzPct val="133000"/>
              <a:defRPr>
                <a:latin typeface="Lato" panose="020F0502020204030203" pitchFamily="34" charset="0"/>
              </a:defRPr>
            </a:lvl3pPr>
            <a:lvl4pPr>
              <a:buClr>
                <a:schemeClr val="accent1">
                  <a:lumMod val="75000"/>
                </a:schemeClr>
              </a:buClr>
              <a:buSzPct val="133000"/>
              <a:defRPr>
                <a:latin typeface="Lato" panose="020F0502020204030203" pitchFamily="34" charset="0"/>
              </a:defRPr>
            </a:lvl4pPr>
            <a:lvl5pPr>
              <a:buClr>
                <a:schemeClr val="accent1">
                  <a:lumMod val="75000"/>
                </a:schemeClr>
              </a:buClr>
              <a:buSzPct val="133000"/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899377"/>
            <a:ext cx="944801" cy="55517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998555" y="6286211"/>
            <a:ext cx="5528350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aseline="0" dirty="0">
                <a:latin typeface="Lato" panose="020F0502020204030203" pitchFamily="34" charset="0"/>
              </a:rPr>
              <a:t>1414 Fourth Avenue, Seattle WA 98101</a:t>
            </a:r>
            <a:r>
              <a:rPr lang="en-US" sz="900" baseline="0" dirty="0">
                <a:solidFill>
                  <a:srgbClr val="EFA016"/>
                </a:solidFill>
                <a:latin typeface="Lato" panose="020F0502020204030203" pitchFamily="34" charset="0"/>
              </a:rPr>
              <a:t> |</a:t>
            </a:r>
            <a:r>
              <a:rPr lang="en-US" sz="900" baseline="0" dirty="0">
                <a:solidFill>
                  <a:schemeClr val="tx1"/>
                </a:solidFill>
                <a:latin typeface="Lato" panose="020F0502020204030203" pitchFamily="34" charset="0"/>
              </a:rPr>
              <a:t>  </a:t>
            </a:r>
            <a:r>
              <a:rPr lang="en-US" sz="900" dirty="0">
                <a:latin typeface="Lato" panose="020F0502020204030203" pitchFamily="34" charset="0"/>
                <a:hlinkClick r:id="rId3"/>
              </a:rPr>
              <a:t>www.publicfacilities</a:t>
            </a:r>
            <a:r>
              <a:rPr lang="en-US" sz="900" baseline="0" dirty="0">
                <a:latin typeface="Lato" panose="020F0502020204030203" pitchFamily="34" charset="0"/>
                <a:hlinkClick r:id="rId3"/>
              </a:rPr>
              <a:t>group.org</a:t>
            </a:r>
            <a:r>
              <a:rPr lang="en-US" sz="900" baseline="0" dirty="0">
                <a:latin typeface="Lato" panose="020F0502020204030203" pitchFamily="34" charset="0"/>
              </a:rPr>
              <a:t>  </a:t>
            </a:r>
            <a:r>
              <a:rPr lang="en-US" sz="900" baseline="0" dirty="0">
                <a:solidFill>
                  <a:srgbClr val="EFA016"/>
                </a:solidFill>
                <a:latin typeface="Lato" panose="020F0502020204030203" pitchFamily="34" charset="0"/>
              </a:rPr>
              <a:t>| </a:t>
            </a:r>
            <a:r>
              <a:rPr lang="en-US" sz="900" dirty="0">
                <a:latin typeface="Lato" panose="020F0502020204030203" pitchFamily="34" charset="0"/>
              </a:rPr>
              <a:t>©</a:t>
            </a:r>
            <a:r>
              <a:rPr lang="en-US" sz="900" baseline="0" dirty="0">
                <a:latin typeface="Lato" panose="020F0502020204030203" pitchFamily="34" charset="0"/>
              </a:rPr>
              <a:t> 2016 Public Facilities Group</a:t>
            </a:r>
            <a:endParaRPr lang="en-US" sz="900" dirty="0">
              <a:latin typeface="Lato" panose="020F0502020204030203" pitchFamily="34" charset="0"/>
            </a:endParaRPr>
          </a:p>
          <a:p>
            <a:pPr algn="ctr"/>
            <a:endParaRPr lang="en-US" sz="900" baseline="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60128" y="6234230"/>
            <a:ext cx="930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7328-6D67-4DF7-BB20-2ACCFC5661C8}" type="slidenum">
              <a:rPr lang="en-US" sz="1400" smtClean="0">
                <a:latin typeface="Lato" panose="020F0502020204030203" pitchFamily="34" charset="0"/>
              </a:rPr>
              <a:pPr algn="r"/>
              <a:t>‹#›</a:t>
            </a:fld>
            <a:endParaRPr lang="en-US" sz="14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5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5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9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4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E5875F-2F37-4D16-A5EA-C5ACB40DD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383632"/>
            <a:ext cx="7829550" cy="1709951"/>
          </a:xfrm>
        </p:spPr>
        <p:txBody>
          <a:bodyPr/>
          <a:lstStyle/>
          <a:p>
            <a:r>
              <a:rPr lang="en-US" b="1" dirty="0"/>
              <a:t>P3 for Small and Midsize Governments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191249"/>
            <a:ext cx="6858000" cy="755107"/>
          </a:xfrm>
        </p:spPr>
        <p:txBody>
          <a:bodyPr>
            <a:normAutofit/>
          </a:bodyPr>
          <a:lstStyle/>
          <a:p>
            <a:r>
              <a:rPr lang="en-US" dirty="0"/>
              <a:t>How Any Government Entity, Regardless of Size, Can Utilize the Cost Saving Benefits of P3s</a:t>
            </a:r>
          </a:p>
        </p:txBody>
      </p:sp>
    </p:spTree>
    <p:extLst>
      <p:ext uri="{BB962C8B-B14F-4D97-AF65-F5344CB8AC3E}">
        <p14:creationId xmlns:p14="http://schemas.microsoft.com/office/powerpoint/2010/main" val="358402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Four Principles </a:t>
            </a:r>
            <a:br>
              <a:rPr lang="en-US" sz="3200" b="1" dirty="0"/>
            </a:br>
            <a:r>
              <a:rPr lang="en-US" sz="2000" dirty="0"/>
              <a:t>How to Maximize Public Benefits in P3 Delivery for Social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8822"/>
            <a:ext cx="7886700" cy="2281922"/>
          </a:xfrm>
        </p:spPr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Use Tax-Exempt Debt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Use Private Development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Align Risks and Rewards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Understanding the Origins of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7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48916"/>
              </p:ext>
            </p:extLst>
          </p:nvPr>
        </p:nvGraphicFramePr>
        <p:xfrm>
          <a:off x="628650" y="1659911"/>
          <a:ext cx="7886700" cy="374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291">
                  <a:extLst>
                    <a:ext uri="{9D8B030D-6E8A-4147-A177-3AD203B41FA5}">
                      <a16:colId xmlns:a16="http://schemas.microsoft.com/office/drawing/2014/main" val="2940425288"/>
                    </a:ext>
                  </a:extLst>
                </a:gridCol>
                <a:gridCol w="4203409">
                  <a:extLst>
                    <a:ext uri="{9D8B030D-6E8A-4147-A177-3AD203B41FA5}">
                      <a16:colId xmlns:a16="http://schemas.microsoft.com/office/drawing/2014/main" val="2740725201"/>
                    </a:ext>
                  </a:extLst>
                </a:gridCol>
              </a:tblGrid>
              <a:tr h="396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Tax-Exempt Financing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Taxable Financing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609857"/>
                  </a:ext>
                </a:extLst>
              </a:tr>
              <a:tr h="683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100% Tax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Exempt Debt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Combination of Taxable Debt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and Equity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5657"/>
                  </a:ext>
                </a:extLst>
              </a:tr>
              <a:tr h="797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Required Debt Coverage Ratio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is 1.0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Required Debt Coverage Ratio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is 1.1 or higher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66262"/>
                  </a:ext>
                </a:extLst>
              </a:tr>
              <a:tr h="763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A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Single Loan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Two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Loans – A Construction Loan and then a Permanent Loan</a:t>
                      </a:r>
                      <a:endParaRPr lang="en-US" sz="2000" dirty="0"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125021"/>
                  </a:ext>
                </a:extLst>
              </a:tr>
              <a:tr h="1082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More accepting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US" sz="2000" dirty="0">
                          <a:latin typeface="Lato" panose="020F0502020204030203" pitchFamily="34" charset="0"/>
                        </a:rPr>
                        <a:t>of Subject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to </a:t>
                      </a:r>
                      <a:r>
                        <a:rPr lang="en-US" sz="2000" dirty="0">
                          <a:latin typeface="Lato" panose="020F0502020204030203" pitchFamily="34" charset="0"/>
                        </a:rPr>
                        <a:t>Appropriation and Abatement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o" panose="020F0502020204030203" pitchFamily="34" charset="0"/>
                        </a:rPr>
                        <a:t>Difficulty with Subject</a:t>
                      </a:r>
                      <a:r>
                        <a:rPr lang="en-US" sz="2000" baseline="0" dirty="0">
                          <a:latin typeface="Lato" panose="020F0502020204030203" pitchFamily="34" charset="0"/>
                        </a:rPr>
                        <a:t> to </a:t>
                      </a:r>
                      <a:r>
                        <a:rPr lang="en-US" sz="2000" dirty="0">
                          <a:latin typeface="Lato" panose="020F0502020204030203" pitchFamily="34" charset="0"/>
                        </a:rPr>
                        <a:t>Appropriation and Abatement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50747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408669"/>
            <a:ext cx="7886700" cy="999217"/>
          </a:xfrm>
        </p:spPr>
        <p:txBody>
          <a:bodyPr>
            <a:normAutofit/>
          </a:bodyPr>
          <a:lstStyle/>
          <a:p>
            <a:r>
              <a:rPr lang="en-US" sz="2000" dirty="0"/>
              <a:t>Four Principles: </a:t>
            </a:r>
            <a:br>
              <a:rPr lang="en-US" sz="3200" b="1" dirty="0"/>
            </a:br>
            <a:r>
              <a:rPr lang="en-US" sz="3200" b="1" dirty="0"/>
              <a:t>The Use of Tax-Exempt Debt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942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8669"/>
            <a:ext cx="7886700" cy="999217"/>
          </a:xfrm>
        </p:spPr>
        <p:txBody>
          <a:bodyPr>
            <a:normAutofit/>
          </a:bodyPr>
          <a:lstStyle/>
          <a:p>
            <a:r>
              <a:rPr lang="en-US" sz="2000" dirty="0"/>
              <a:t>Four Principles: </a:t>
            </a:r>
            <a:br>
              <a:rPr lang="en-US" sz="3200" b="1" dirty="0"/>
            </a:br>
            <a:r>
              <a:rPr lang="en-US" sz="3200" b="1" dirty="0"/>
              <a:t>Use of Private Development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Developers Work Efficiently – Time is Money!</a:t>
            </a:r>
          </a:p>
          <a:p>
            <a:r>
              <a:rPr lang="en-US" sz="2400" dirty="0"/>
              <a:t>Use Incentives to encourage efficiency</a:t>
            </a:r>
          </a:p>
          <a:p>
            <a:r>
              <a:rPr lang="en-US" sz="2400" dirty="0"/>
              <a:t>In-House Experience</a:t>
            </a:r>
          </a:p>
          <a:p>
            <a:r>
              <a:rPr lang="en-US" sz="2400" dirty="0"/>
              <a:t>Rely Less on Consultants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4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8669"/>
            <a:ext cx="7886700" cy="999217"/>
          </a:xfrm>
        </p:spPr>
        <p:txBody>
          <a:bodyPr>
            <a:normAutofit/>
          </a:bodyPr>
          <a:lstStyle/>
          <a:p>
            <a:r>
              <a:rPr lang="en-US" sz="2000" dirty="0"/>
              <a:t>Four Principles: </a:t>
            </a:r>
            <a:br>
              <a:rPr lang="en-US" sz="3200" b="1" dirty="0"/>
            </a:br>
            <a:r>
              <a:rPr lang="en-US" sz="3200" b="1" dirty="0"/>
              <a:t>Alignment of Risks and Rewards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3494520"/>
          </a:xfrm>
        </p:spPr>
        <p:txBody>
          <a:bodyPr/>
          <a:lstStyle/>
          <a:p>
            <a:r>
              <a:rPr lang="en-US" sz="2400" dirty="0"/>
              <a:t>Pay partners fairly for what they bring to the project</a:t>
            </a:r>
          </a:p>
          <a:p>
            <a:r>
              <a:rPr lang="en-US" sz="2400" dirty="0"/>
              <a:t>Do not pay for what they </a:t>
            </a:r>
            <a:r>
              <a:rPr lang="en-US" sz="2400" u="sng" dirty="0"/>
              <a:t>do not</a:t>
            </a:r>
            <a:r>
              <a:rPr lang="en-US" sz="2400" dirty="0"/>
              <a:t> bring to the project</a:t>
            </a:r>
          </a:p>
          <a:p>
            <a:r>
              <a:rPr lang="en-US" sz="2400" dirty="0"/>
              <a:t>Private partners must be allowed to freely apply their knowledge, skill, management and experience</a:t>
            </a:r>
          </a:p>
          <a:p>
            <a:r>
              <a:rPr lang="en-US" sz="2400" dirty="0"/>
              <a:t>Keep private property management competitive with short term, performance based O&amp;M contracting.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2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8669"/>
            <a:ext cx="7886700" cy="999217"/>
          </a:xfrm>
        </p:spPr>
        <p:txBody>
          <a:bodyPr>
            <a:normAutofit/>
          </a:bodyPr>
          <a:lstStyle/>
          <a:p>
            <a:r>
              <a:rPr lang="en-US" sz="2000" dirty="0"/>
              <a:t>Four Principles: </a:t>
            </a:r>
            <a:br>
              <a:rPr lang="en-US" sz="3200" b="1" dirty="0"/>
            </a:br>
            <a:r>
              <a:rPr lang="en-US" sz="3200" b="1" dirty="0"/>
              <a:t>Understand the Origins of Value</a:t>
            </a: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D9BDDD-620E-4C1F-89A9-DE127CA4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74"/>
            <a:ext cx="7886700" cy="4062703"/>
          </a:xfrm>
        </p:spPr>
        <p:txBody>
          <a:bodyPr>
            <a:noAutofit/>
          </a:bodyPr>
          <a:lstStyle/>
          <a:p>
            <a:r>
              <a:rPr lang="en-US" sz="2400" dirty="0"/>
              <a:t>As 100% tenant, the public agency lease creates the value allowing the project to move forward.</a:t>
            </a:r>
          </a:p>
          <a:p>
            <a:r>
              <a:rPr lang="en-US" sz="2400" dirty="0"/>
              <a:t>Rent always = Debt Service + Operations + Maintenance </a:t>
            </a:r>
          </a:p>
          <a:p>
            <a:r>
              <a:rPr lang="en-US" sz="2400" dirty="0"/>
              <a:t>The contracts allocate risk</a:t>
            </a:r>
          </a:p>
          <a:p>
            <a:r>
              <a:rPr lang="en-US" sz="2400" dirty="0"/>
              <a:t>Rewards should reflect contributions:</a:t>
            </a:r>
          </a:p>
          <a:p>
            <a:pPr lvl="1"/>
            <a:r>
              <a:rPr lang="en-US" dirty="0"/>
              <a:t>Fees, Benefits, Incentives</a:t>
            </a:r>
          </a:p>
          <a:p>
            <a:pPr lvl="1"/>
            <a:r>
              <a:rPr lang="en-US" dirty="0"/>
              <a:t>Ability to direct operations</a:t>
            </a:r>
          </a:p>
          <a:p>
            <a:pPr lvl="1"/>
            <a:r>
              <a:rPr lang="en-US" dirty="0"/>
              <a:t>Ability to take control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413101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94265"/>
          </a:xfrm>
        </p:spPr>
        <p:txBody>
          <a:bodyPr/>
          <a:lstStyle/>
          <a:p>
            <a:r>
              <a:rPr lang="en-US" dirty="0"/>
              <a:t>Intelligent Lifecycle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6936" y="2118901"/>
            <a:ext cx="383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" panose="020F0502020204030203" pitchFamily="34" charset="0"/>
              </a:rPr>
              <a:t>Lowest Cost of Money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1932" y="2836828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" panose="020F0502020204030203" pitchFamily="34" charset="0"/>
              </a:rPr>
              <a:t>Greatest Development Efficiency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55475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Lato" panose="020F0502020204030203" pitchFamily="34" charset="0"/>
              </a:rPr>
              <a:t>Most Efficient Operations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+</a:t>
            </a:r>
            <a:r>
              <a:rPr lang="en-US" sz="2800" dirty="0">
                <a:latin typeface="Lato" panose="020F0502020204030203" pitchFamily="34" charset="0"/>
              </a:rPr>
              <a:t> </a:t>
            </a:r>
          </a:p>
          <a:p>
            <a:pPr algn="ctr"/>
            <a:r>
              <a:rPr lang="en-US" sz="2800" dirty="0">
                <a:latin typeface="Lato" panose="020F0502020204030203" pitchFamily="34" charset="0"/>
              </a:rPr>
              <a:t>Active Maintenance</a:t>
            </a:r>
          </a:p>
          <a:p>
            <a:pPr algn="ctr"/>
            <a:endParaRPr lang="en-US" sz="2800" dirty="0">
              <a:latin typeface="Lato" panose="020F0502020204030203" pitchFamily="34" charset="0"/>
            </a:endParaRPr>
          </a:p>
          <a:p>
            <a:pPr algn="ctr"/>
            <a:r>
              <a:rPr lang="en-US" sz="2800" dirty="0">
                <a:latin typeface="Lato" panose="020F0502020204030203" pitchFamily="34" charset="0"/>
              </a:rPr>
              <a:t>Intelligent Lifecycle Cost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52422" y="5000136"/>
            <a:ext cx="7151299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89189" y="2481552"/>
            <a:ext cx="29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9189" y="3199479"/>
            <a:ext cx="29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3658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3720"/>
            <a:ext cx="9144000" cy="182449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New American Approach </a:t>
            </a:r>
            <a:br>
              <a:rPr lang="en-US" sz="3600" dirty="0"/>
            </a:br>
            <a:r>
              <a:rPr lang="en-US" sz="3600" dirty="0"/>
              <a:t>in </a:t>
            </a:r>
            <a:br>
              <a:rPr lang="en-US" sz="3600" dirty="0"/>
            </a:br>
            <a:r>
              <a:rPr lang="en-US" sz="3600" dirty="0"/>
              <a:t>Eight Steps </a:t>
            </a:r>
            <a:endParaRPr lang="en-US" sz="3600" b="1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CDEB0663-22A3-4DC6-A818-FB2947187C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6202283"/>
                  </p:ext>
                </p:extLst>
              </p:nvPr>
            </p:nvGraphicFramePr>
            <p:xfrm>
              <a:off x="-2760785" y="5368064"/>
              <a:ext cx="2286000" cy="1714500"/>
            </p:xfrm>
            <a:graphic>
              <a:graphicData uri="http://schemas.microsoft.com/office/powerpoint/2016/slidezoom">
                <pslz:sldZm>
                  <pslz:sldZmObj sldId="399" cId="3265171284">
                    <pslz:zmPr id="{739E3B17-26B1-4287-9A99-8B79A2277FB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DEB0663-22A3-4DC6-A818-FB2947187C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60785" y="536806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1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7"/>
    </mc:Choice>
    <mc:Fallback xmlns="">
      <p:transition spd="slow" advTm="67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00647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1: Selecting the Not-for-Profit Partner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5065" y="3588411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17" name="Straight Arrow Connector 16"/>
          <p:cNvCxnSpPr>
            <a:endCxn id="6" idx="3"/>
          </p:cNvCxnSpPr>
          <p:nvPr/>
        </p:nvCxnSpPr>
        <p:spPr>
          <a:xfrm flipH="1">
            <a:off x="3307139" y="2325582"/>
            <a:ext cx="1550087" cy="0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681499" y="2218490"/>
            <a:ext cx="858639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ato" panose="020F0502020204030203" pitchFamily="34" charset="0"/>
              </a:rPr>
              <a:t>RFQ/RFP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5" y="3309962"/>
            <a:ext cx="1272808" cy="10512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542418" y="4741475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18" y="4463026"/>
            <a:ext cx="1272808" cy="10512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013995" y="2604031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95" y="2325582"/>
            <a:ext cx="1272808" cy="1051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06899" y="848254"/>
            <a:ext cx="5750566" cy="295465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Look For in a Not-for-Profit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Experience in complex real estate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Experience in tax-exempt bond finance and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Asset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Property management</a:t>
            </a:r>
          </a:p>
          <a:p>
            <a:pPr lvl="1"/>
            <a:endParaRPr lang="en-US" dirty="0">
              <a:latin typeface="Lato" panose="020F0502020204030203" pitchFamily="34" charset="0"/>
            </a:endParaRPr>
          </a:p>
          <a:p>
            <a:pPr lvl="1"/>
            <a:r>
              <a:rPr lang="en-US" i="1" dirty="0">
                <a:latin typeface="Lato" panose="020F0502020204030203" pitchFamily="34" charset="0"/>
              </a:rPr>
              <a:t>Keep in mind the Not-for-Profit is not a contracted consultant and their fee compensation will come from bond proceeds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5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67"/>
    </mc:Choice>
    <mc:Fallback xmlns="">
      <p:transition spd="slow" advTm="56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046 L -0.00816 -0.1257 C -0.00972 -0.18195 -0.10434 -0.24259 -0.17847 -0.23565 L -0.34201 -0.2206 " pathEditMode="relative" rAng="15960000" ptsTypes="AAAA">
                                      <p:cBhvr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1099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1024 -0.20695 C -0.01319 -0.29977 -0.14722 -0.40278 -0.25156 -0.39306 L -0.48142 -0.37153 " pathEditMode="relative" rAng="15960000" ptsTypes="AAAA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1856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0.0007 L -0.00312 -0.06227 C -0.00243 -0.09028 -0.14913 -0.11204 -0.26719 -0.10093 L -0.52725 -0.07662 " pathEditMode="relative" rAng="15960000" ptsTypes="AAAA">
                                      <p:cBhvr>
                                        <p:cTn id="6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4687 -0.220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101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0" grpId="2" animBg="1"/>
      <p:bldP spid="22" grpId="0" animBg="1"/>
      <p:bldP spid="22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4075832" y="3040934"/>
            <a:ext cx="290" cy="63132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76412" y="2311742"/>
            <a:ext cx="7465" cy="58239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62501" y="1872013"/>
            <a:ext cx="4639362" cy="2123658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 an RFQ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Identify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Ask for their experience on similar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Ask for 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Does not ask for design concepts or costs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3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4075832" y="3040934"/>
            <a:ext cx="290" cy="63132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76412" y="2311742"/>
            <a:ext cx="7465" cy="58239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3344" y="1318015"/>
            <a:ext cx="6337675" cy="3231654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 an RFP for the Development Team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Who are the Team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What are their time commitments &amp; experience on similar projects?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How does the team expect to create public value?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Will they accept the terms of the pre-development agreement and the development agreement?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Ask for them to bid all fees and soft costs based on an assumed per square foot hard cost.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</a:rPr>
              <a:t>Ask them to confidentially provide financial information and litigation history.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3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31"/>
            <a:ext cx="7886700" cy="3476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Nationally recognized not-for-profit</a:t>
            </a:r>
          </a:p>
          <a:p>
            <a:r>
              <a:rPr lang="en-US" dirty="0"/>
              <a:t>Maximizes public benefit when using P3</a:t>
            </a:r>
          </a:p>
          <a:p>
            <a:r>
              <a:rPr lang="en-US" dirty="0"/>
              <a:t>Access to Tax-Exempt financing</a:t>
            </a:r>
          </a:p>
          <a:p>
            <a:r>
              <a:rPr lang="en-US" dirty="0"/>
              <a:t>Issues bonds</a:t>
            </a:r>
          </a:p>
          <a:p>
            <a:r>
              <a:rPr lang="en-US" dirty="0"/>
              <a:t>Owns the project on behalf of Public Entity until debt is retired</a:t>
            </a:r>
          </a:p>
          <a:p>
            <a:r>
              <a:rPr lang="en-US" dirty="0"/>
              <a:t>Transfers project at no additional cost to public agency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10013"/>
            <a:ext cx="1889604" cy="1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4075832" y="3040934"/>
            <a:ext cx="290" cy="63132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76412" y="2311742"/>
            <a:ext cx="7465" cy="58239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1" y="865687"/>
            <a:ext cx="7507922" cy="4136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3790" y="4248428"/>
            <a:ext cx="7169063" cy="584775"/>
          </a:xfrm>
          <a:prstGeom prst="rect">
            <a:avLst/>
          </a:prstGeom>
          <a:noFill/>
          <a:ln w="444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 Not ask for Architectural Renderings!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3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4075832" y="3040934"/>
            <a:ext cx="290" cy="63132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76412" y="2311742"/>
            <a:ext cx="7465" cy="58239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62501" y="1625791"/>
            <a:ext cx="4639362" cy="2616101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Digging Further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Interview the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Also conduct separate interviews for each team member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Visit their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Examine their financials and litigation record in the team’s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</a:rPr>
              <a:t>Interview other Public Agencies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83349" y="3955424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4075832" y="3040934"/>
            <a:ext cx="290" cy="631329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57447" y="4267910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6783" y="485422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24215" y="4527935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76412" y="2311742"/>
            <a:ext cx="7465" cy="58239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089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22" y="4280764"/>
            <a:ext cx="1272808" cy="105127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519205" y="4556398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93303" y="4868884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72639" y="5455194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60071" y="5128909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9945" y="4193563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78" y="4881738"/>
            <a:ext cx="1272808" cy="10512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805836" y="2998603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79934" y="3311089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59270" y="3897399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46702" y="3571114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6576" y="2635768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9" y="3323943"/>
            <a:ext cx="1272808" cy="1051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9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1389 4.07407E-6 C 0.1651 4.07407E-6 0.22795 -0.04237 0.22795 -0.07662 L 0.22795 -0.15324 " pathEditMode="relative" rAng="0" ptsTypes="AAAA">
                                      <p:cBhvr>
                                        <p:cTn id="7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766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94444E-6 -5.18519E-6 L -0.11232 -0.23265 L -0.11232 -0.23265 " pathEditMode="relative" ptsTypes="AAA">
                                      <p:cBhvr>
                                        <p:cTn id="8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38 -0.00162 L -0.36458 -0.01921 " pathEditMode="relative" ptsTypes="AA">
                                      <p:cBhvr>
                                        <p:cTn id="82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2" grpId="0" animBg="1"/>
      <p:bldP spid="13" grpId="0" animBg="1"/>
      <p:bldP spid="14" grpId="0" animBg="1"/>
      <p:bldP spid="21" grpId="0"/>
      <p:bldP spid="21" grpId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/>
      <p:bldP spid="23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83349" y="3592589"/>
            <a:ext cx="3045203" cy="1952535"/>
            <a:chOff x="383349" y="3592589"/>
            <a:chExt cx="3045203" cy="1952535"/>
          </a:xfrm>
        </p:grpSpPr>
        <p:sp>
          <p:nvSpPr>
            <p:cNvPr id="19" name="Oval 18"/>
            <p:cNvSpPr/>
            <p:nvPr/>
          </p:nvSpPr>
          <p:spPr>
            <a:xfrm>
              <a:off x="383349" y="3955424"/>
              <a:ext cx="3045203" cy="15897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7447" y="4267910"/>
              <a:ext cx="1076115" cy="4745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FA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Lato" panose="020F0502020204030203" pitchFamily="34" charset="0"/>
                </a:rPr>
                <a:t>Developer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36783" y="4854220"/>
              <a:ext cx="996779" cy="47450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FA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Lato" panose="020F0502020204030203" pitchFamily="34" charset="0"/>
                </a:rPr>
                <a:t>Architect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024215" y="4527935"/>
              <a:ext cx="1126262" cy="4745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FA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Lato" panose="020F0502020204030203" pitchFamily="34" charset="0"/>
                </a:rPr>
                <a:t>General Contractor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4089" y="3592589"/>
              <a:ext cx="2793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Lato" panose="020F0502020204030203" pitchFamily="34" charset="0"/>
                </a:rPr>
                <a:t>Development Team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01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0"/>
    </mc:Choice>
    <mc:Fallback xmlns="">
      <p:transition spd="slow" advTm="3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387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572878" y="3955424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7" name="Straight Connector 6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46976" y="4267910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26312" y="485422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13744" y="4527935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9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5"/>
    </mc:Choice>
    <mc:Fallback xmlns="">
      <p:transition spd="slow" advTm="20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12326 -0.0659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33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3664 -0.1437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1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153 0.0347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0338"/>
            <a:ext cx="8579224" cy="121947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/>
              <a:t>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5"/>
    </mc:Choice>
    <mc:Fallback xmlns="">
      <p:transition spd="slow" advTm="2093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cxnSp>
        <p:nvCxnSpPr>
          <p:cNvPr id="16" name="Straight Arrow Connector 15"/>
          <p:cNvCxnSpPr>
            <a:endCxn id="6" idx="3"/>
          </p:cNvCxnSpPr>
          <p:nvPr/>
        </p:nvCxnSpPr>
        <p:spPr>
          <a:xfrm flipH="1" flipV="1">
            <a:off x="3307139" y="2325582"/>
            <a:ext cx="769273" cy="56855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1: Issuing the RFP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8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cxnSp>
        <p:nvCxnSpPr>
          <p:cNvPr id="16" name="Straight Arrow Connector 15"/>
          <p:cNvCxnSpPr>
            <a:endCxn id="6" idx="3"/>
          </p:cNvCxnSpPr>
          <p:nvPr/>
        </p:nvCxnSpPr>
        <p:spPr>
          <a:xfrm flipH="1" flipV="1">
            <a:off x="3307139" y="2325582"/>
            <a:ext cx="769273" cy="568556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4335" y="3992699"/>
            <a:ext cx="3135856" cy="18888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9"/>
          <p:cNvSpPr/>
          <p:nvPr/>
        </p:nvSpPr>
        <p:spPr>
          <a:xfrm>
            <a:off x="1602803" y="5020247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 and 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8071" y="4285226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1332" y="4814299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0297" y="4443984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68584" y="2826750"/>
            <a:ext cx="815076" cy="214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RFQ/RFP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089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22" y="4280764"/>
            <a:ext cx="1272808" cy="105127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519205" y="4556398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93303" y="4868884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72639" y="5455194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60071" y="5128909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9945" y="4193563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78" y="4881738"/>
            <a:ext cx="1272808" cy="10512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805836" y="2998603"/>
            <a:ext cx="3045203" cy="15897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79934" y="3311089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59270" y="3897399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46702" y="3571114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6576" y="2635768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9" y="3323943"/>
            <a:ext cx="1272808" cy="1051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1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1406 4.07407E-6 C 0.16545 4.07407E-6 0.22847 -0.07061 0.22847 -0.12755 L 0.22847 -0.2551 " pathEditMode="relative" rAng="0" ptsTypes="AAAA">
                                      <p:cBhvr>
                                        <p:cTn id="87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127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4.07407E-6 L -0.13211 -0.31806 L -0.13211 -0.31783 " pathEditMode="relative" rAng="0" ptsTypes="AAA">
                                      <p:cBhvr>
                                        <p:cTn id="8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1590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59259E-6 L -0.36545 -0.11875 " pathEditMode="relative" rAng="0" ptsTypes="AA">
                                      <p:cBhvr>
                                        <p:cTn id="91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2" grpId="1" animBg="1"/>
      <p:bldP spid="11" grpId="0" animBg="1"/>
      <p:bldP spid="12" grpId="0" animBg="1"/>
      <p:bldP spid="13" grpId="0" animBg="1"/>
      <p:bldP spid="14" grpId="0" animBg="1"/>
      <p:bldP spid="21" grpId="0"/>
      <p:bldP spid="21" grpId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/>
      <p:bldP spid="23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9" name="Oval 18"/>
          <p:cNvSpPr/>
          <p:nvPr/>
        </p:nvSpPr>
        <p:spPr>
          <a:xfrm>
            <a:off x="374335" y="3992699"/>
            <a:ext cx="3135856" cy="18888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9"/>
          <p:cNvSpPr/>
          <p:nvPr/>
        </p:nvSpPr>
        <p:spPr>
          <a:xfrm>
            <a:off x="1602803" y="5020247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 and 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08071" y="4285226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1332" y="4814299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40297" y="4443984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089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9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49"/>
    </mc:Choice>
    <mc:Fallback xmlns="">
      <p:transition spd="slow" advTm="3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23854 -0.00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23837 3.7037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23854 4.8148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23837 4.4444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23837 -2.22222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32 L 0.23785 -0.0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11" grpId="0" animBg="1"/>
      <p:bldP spid="12" grpId="0" animBg="1"/>
      <p:bldP spid="13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55163" y="3992699"/>
            <a:ext cx="3135856" cy="18888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9"/>
          <p:cNvSpPr/>
          <p:nvPr/>
        </p:nvSpPr>
        <p:spPr>
          <a:xfrm>
            <a:off x="3783631" y="5020247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7" name="Rounded Rectangle 10"/>
          <p:cNvSpPr/>
          <p:nvPr/>
        </p:nvSpPr>
        <p:spPr>
          <a:xfrm>
            <a:off x="3088899" y="4285226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8" name="Rounded Rectangle 11"/>
          <p:cNvSpPr/>
          <p:nvPr/>
        </p:nvSpPr>
        <p:spPr>
          <a:xfrm>
            <a:off x="2712160" y="4814299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4321125" y="4443984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4917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2: Selecting the Private Development Team and Not-for-Profit Partner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9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5"/>
    </mc:Choice>
    <mc:Fallback xmlns="">
      <p:transition spd="slow" advTm="20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2656 -0.0608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3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7622 -0.1342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8316 0.0483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4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11684 -0.429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1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9915D0-D9E4-49F1-8637-DC82EF53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579" y="0"/>
            <a:ext cx="10585173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74278" y="641757"/>
            <a:ext cx="4639912" cy="1841384"/>
          </a:xfrm>
          <a:prstGeom prst="rect">
            <a:avLst/>
          </a:prstGeom>
          <a:noFill/>
          <a:ln w="25400">
            <a:noFill/>
          </a:ln>
          <a:effectLst>
            <a:softEdge rad="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Redmond City Hall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Redmond, WA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Pop. 62,500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$39.2 Million Project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5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3: Design and Predevelopment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17367" y="3867505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0431" y="3882064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21D0ED-52B7-4210-889A-DBD2B5E4B903}"/>
              </a:ext>
            </a:extLst>
          </p:cNvPr>
          <p:cNvGrpSpPr/>
          <p:nvPr/>
        </p:nvGrpSpPr>
        <p:grpSpPr>
          <a:xfrm>
            <a:off x="2843181" y="1851469"/>
            <a:ext cx="2761913" cy="3373916"/>
            <a:chOff x="2843181" y="1851469"/>
            <a:chExt cx="2761913" cy="33739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130C12-537F-4275-879C-EAD702F47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1211">
              <a:off x="2843181" y="1851469"/>
              <a:ext cx="2761913" cy="3373916"/>
            </a:xfrm>
            <a:prstGeom prst="rect">
              <a:avLst/>
            </a:prstGeom>
            <a:effectLst>
              <a:outerShdw blurRad="50800" dist="38100" dir="8100000" sx="103000" sy="103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F3B319-F643-4CC6-AA9D-63A64FA4BD86}"/>
                </a:ext>
              </a:extLst>
            </p:cNvPr>
            <p:cNvSpPr txBox="1"/>
            <p:nvPr/>
          </p:nvSpPr>
          <p:spPr>
            <a:xfrm rot="21235429">
              <a:off x="2885446" y="1893737"/>
              <a:ext cx="242939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Pre-Development Agreement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91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69"/>
    </mc:Choice>
    <mc:Fallback xmlns="">
      <p:transition spd="slow" advTm="71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3: Design and Predevelopment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17367" y="3867505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50431" y="3882064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0" y="3175599"/>
            <a:ext cx="1274425" cy="1060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3732" y="2910154"/>
            <a:ext cx="173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GMP</a:t>
            </a:r>
          </a:p>
        </p:txBody>
      </p:sp>
      <p:cxnSp>
        <p:nvCxnSpPr>
          <p:cNvPr id="9" name="Straight Arrow Connector 8"/>
          <p:cNvCxnSpPr>
            <a:stCxn id="6" idx="3"/>
            <a:endCxn id="10" idx="1"/>
          </p:cNvCxnSpPr>
          <p:nvPr/>
        </p:nvCxnSpPr>
        <p:spPr>
          <a:xfrm>
            <a:off x="3307139" y="2325582"/>
            <a:ext cx="1550087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35370" y="2043744"/>
            <a:ext cx="729545" cy="55330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Long Term Lease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3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69"/>
    </mc:Choice>
    <mc:Fallback xmlns="">
      <p:transition spd="slow" advTm="71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4: Financing Contracts and Bond Sale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3592589"/>
            <a:ext cx="279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Development Team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7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1"/>
    </mc:Choice>
    <mc:Fallback xmlns="">
      <p:transition spd="slow" advTm="10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00469 0.082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4: Financing Contracts and Bond Sale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976561" y="1767494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4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6"/>
    </mc:Choice>
    <mc:Fallback xmlns="">
      <p:transition spd="slow" advTm="28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8142 -2.96296E-6 C -0.11771 -2.96296E-6 -0.1618 0.04213 -0.1618 0.07685 L -0.1618 0.15463 " pathEditMode="relative" rAng="0" ptsTypes="AA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4: Financing Contracts and Bond Sale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4" y="3058079"/>
            <a:ext cx="1192415" cy="71544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11">
            <a:off x="2843181" y="1851469"/>
            <a:ext cx="2761913" cy="3373916"/>
          </a:xfrm>
          <a:prstGeom prst="rect">
            <a:avLst/>
          </a:prstGeom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26" y="4663226"/>
            <a:ext cx="445923" cy="449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3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5"/>
    </mc:Choice>
    <mc:Fallback xmlns="">
      <p:transition spd="slow" advTm="35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7673 -0.00232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73 -0.00231 L 0.38246 0.26365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261 -0.3685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00489" y="2104877"/>
            <a:ext cx="3045203" cy="2897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5: Construction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0440" y="2151349"/>
            <a:ext cx="416605" cy="372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8" y="4105163"/>
            <a:ext cx="528603" cy="52860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20" y="3491942"/>
            <a:ext cx="774291" cy="7742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4" y="3519567"/>
            <a:ext cx="774291" cy="774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3" y="4383039"/>
            <a:ext cx="774291" cy="774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9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2"/>
    </mc:Choice>
    <mc:Fallback xmlns="">
      <p:transition spd="slow" advTm="3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5851 -7.40741E-7 C -0.08472 -7.40741E-7 -0.11667 0.02593 -0.11667 0.04722 L -0.11667 0.0944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18385 -0.0687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344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0868 -0.1863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93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6962 -0.0696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5: Construction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990" y="2792867"/>
            <a:ext cx="416605" cy="372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8" y="4105163"/>
            <a:ext cx="528603" cy="52860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25" y="2139331"/>
            <a:ext cx="445923" cy="449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88" y="2139332"/>
            <a:ext cx="445923" cy="4492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48" y="2139330"/>
            <a:ext cx="445923" cy="44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10" y="2986955"/>
            <a:ext cx="774291" cy="7742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3" y="3084724"/>
            <a:ext cx="774291" cy="774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11" y="3263342"/>
            <a:ext cx="774291" cy="774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2"/>
    </mc:Choice>
    <mc:Fallback xmlns="">
      <p:transition spd="slow" advTm="35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37553 -0.17662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7" y="-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375 -0.17407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8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37726 -0.17616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1163 0.2539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1268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-0.38472 0.3847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6" y="192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5572 0.2539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5: Construction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9392" y="2806126"/>
            <a:ext cx="416605" cy="37246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502229" y="3100796"/>
            <a:ext cx="2269170" cy="17938"/>
          </a:xfrm>
          <a:prstGeom prst="straightConnector1">
            <a:avLst/>
          </a:prstGeom>
          <a:ln w="28575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977939" y="2934442"/>
            <a:ext cx="1367041" cy="32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ato" panose="020F0502020204030203" pitchFamily="34" charset="0"/>
              </a:rPr>
              <a:t>RFQ/RFP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3671" y="2743785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8" y="4105163"/>
            <a:ext cx="528603" cy="52860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9"/>
    </mc:Choice>
    <mc:Fallback xmlns="">
      <p:transition spd="slow" advTm="1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5: Construction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7208"/>
            <a:ext cx="416605" cy="37246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3671" y="2743785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8" y="4105163"/>
            <a:ext cx="528603" cy="52860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7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4"/>
    </mc:Choice>
    <mc:Fallback xmlns="">
      <p:transition spd="slow" advTm="12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6: Construction Completion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9392" y="2807208"/>
            <a:ext cx="416605" cy="37246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3671" y="2743785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08" y="4105163"/>
            <a:ext cx="528603" cy="52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59" y="2132031"/>
            <a:ext cx="841744" cy="392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31" y="3720159"/>
            <a:ext cx="1750723" cy="13505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Rounded Rectangle 27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1" y="2101587"/>
            <a:ext cx="445923" cy="449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8"/>
    </mc:Choice>
    <mc:Fallback xmlns="">
      <p:transition spd="slow" advTm="45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0087 -0.1370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14792 C -8.33333E-7 0.21412 0.0382 0.2963 0.06945 0.2963 L 0.13889 0.2963 " pathEditMode="relative" rAng="0" ptsTypes="AAAA">
                                      <p:cBhvr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14514 0.00231 L 0.14514 0.16111 L 0.52899 0.00486 L 0.53003 0.00625 " pathEditMode="relative" ptsTypes="AAAAA">
                                      <p:cBhvr>
                                        <p:cTn id="64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B8BE0-BB42-4C18-8689-9371D4C9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90" y="4743857"/>
            <a:ext cx="7529598" cy="2114143"/>
          </a:xfrm>
          <a:prstGeom prst="rect">
            <a:avLst/>
          </a:prstGeom>
          <a:noFill/>
          <a:ln w="25400">
            <a:noFill/>
          </a:ln>
          <a:effectLst>
            <a:softEdge rad="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266700" dist="177800" dir="9360000" sx="99000" sy="99000" algn="r" rotWithShape="0">
                    <a:prstClr val="black">
                      <a:alpha val="93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UAF Woods Center Food Services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266700" dist="177800" dir="9360000" sx="99000" sy="99000" algn="r" rotWithShape="0">
                    <a:prstClr val="black">
                      <a:alpha val="93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Alaska Fairbanks, AK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266700" dist="177800" dir="9360000" sx="99000" sy="99000" algn="r" rotWithShape="0">
                    <a:prstClr val="black">
                      <a:alpha val="93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Pop. 9,330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outerShdw blurRad="266700" dist="177800" dir="9360000" sx="99000" sy="99000" algn="r" rotWithShape="0">
                    <a:prstClr val="black">
                      <a:alpha val="93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$23.6 Million Project</a:t>
            </a:r>
            <a:endParaRPr lang="en-US" sz="2000" dirty="0">
              <a:solidFill>
                <a:schemeClr val="bg1"/>
              </a:solidFill>
              <a:effectLst>
                <a:outerShdw blurRad="266700" dist="177800" dir="9360000" sx="99000" sy="99000" algn="r" rotWithShape="0">
                  <a:prstClr val="black">
                    <a:alpha val="93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37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600489" y="3324327"/>
            <a:ext cx="3045203" cy="16781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7: Operations and Maintenance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20240" y="3867912"/>
            <a:ext cx="1076115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Developer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656" y="3886200"/>
            <a:ext cx="996779" cy="47450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Architect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59959" y="4768826"/>
            <a:ext cx="1126262" cy="4745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General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3618" y="4230153"/>
            <a:ext cx="279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to" panose="020F0502020204030203" pitchFamily="34" charset="0"/>
              </a:rPr>
              <a:t>Development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5085"/>
            <a:ext cx="416605" cy="37246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3671" y="2743785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5" idx="4"/>
          </p:cNvCxnSpPr>
          <p:nvPr/>
        </p:nvCxnSpPr>
        <p:spPr>
          <a:xfrm flipH="1">
            <a:off x="4122506" y="4050347"/>
            <a:ext cx="584" cy="720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5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79"/>
    </mc:Choice>
    <mc:Fallback xmlns="">
      <p:transition spd="slow" advTm="25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3889 0.295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21" grpId="0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471225" y="4758279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7: Operations and Maintenance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5085"/>
            <a:ext cx="416605" cy="372461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5" idx="4"/>
          </p:cNvCxnSpPr>
          <p:nvPr/>
        </p:nvCxnSpPr>
        <p:spPr>
          <a:xfrm flipH="1">
            <a:off x="4122506" y="4050347"/>
            <a:ext cx="584" cy="720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345683" y="4147327"/>
            <a:ext cx="327431" cy="456582"/>
            <a:chOff x="4345683" y="4147327"/>
            <a:chExt cx="327431" cy="456582"/>
          </a:xfrm>
        </p:grpSpPr>
        <p:sp>
          <p:nvSpPr>
            <p:cNvPr id="26" name="Curved Left Arrow 25"/>
            <p:cNvSpPr/>
            <p:nvPr/>
          </p:nvSpPr>
          <p:spPr>
            <a:xfrm rot="5706582">
              <a:off x="4377677" y="4380504"/>
              <a:ext cx="191411" cy="25539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Curved Left Arrow 27"/>
            <p:cNvSpPr/>
            <p:nvPr/>
          </p:nvSpPr>
          <p:spPr>
            <a:xfrm rot="16750247">
              <a:off x="4413338" y="4138189"/>
              <a:ext cx="250637" cy="268914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23675" y="4210772"/>
            <a:ext cx="221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Every 3-5 years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0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7"/>
    </mc:Choice>
    <mc:Fallback xmlns="">
      <p:transition spd="slow" advTm="6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1953813" y="2325582"/>
            <a:ext cx="356547" cy="0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56607" y="2078393"/>
            <a:ext cx="1097206" cy="102189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  <a:latin typeface="Lato" panose="020F0502020204030203" pitchFamily="34" charset="0"/>
              </a:rPr>
              <a:t>Lease Payments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9" y="2141645"/>
            <a:ext cx="445923" cy="44925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471225" y="4758279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Lease Payments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5085"/>
            <a:ext cx="416605" cy="3724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5" idx="4"/>
          </p:cNvCxnSpPr>
          <p:nvPr/>
        </p:nvCxnSpPr>
        <p:spPr>
          <a:xfrm flipH="1">
            <a:off x="4122506" y="4050347"/>
            <a:ext cx="584" cy="720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2933" y="3272060"/>
            <a:ext cx="149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Debt Service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003" y="3971686"/>
            <a:ext cx="18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Operating Costs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9965" y="4620458"/>
            <a:ext cx="239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Repair and Replacement Reserve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6015" y="3653100"/>
            <a:ext cx="49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6015" y="4301528"/>
            <a:ext cx="498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25" y="2139331"/>
            <a:ext cx="445923" cy="4492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88" y="2139332"/>
            <a:ext cx="445923" cy="4492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48" y="2139330"/>
            <a:ext cx="445923" cy="449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7"/>
    </mc:Choice>
    <mc:Fallback xmlns="">
      <p:transition spd="slow" advTm="6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261 -0.16482 " pathEditMode="relative" rAng="0" ptsTypes="AA">
                                      <p:cBhvr>
                                        <p:cTn id="4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2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0105 -0.22037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0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0451 -0.2669 " pathEditMode="relative" rAng="0" ptsTypes="AA">
                                      <p:cBhvr>
                                        <p:cTn id="5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33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122 -0.31505 " pathEditMode="relative" rAng="0" ptsTypes="AA">
                                      <p:cBhvr>
                                        <p:cTn id="6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57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00451 -0.38171 " pathEditMode="relative" rAng="0" ptsTypes="AA">
                                      <p:cBhvr>
                                        <p:cTn id="6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9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29618 -0.00116 C 0.29653 0.05394 0.2967 0.10949 0.29705 0.16482 L 0.67639 0.0037 L 0.6783 0.0037 " pathEditMode="relative" ptsTypes="AAAAA">
                                      <p:cBhvr>
                                        <p:cTn id="7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4444 0.37106 L 0.04444 0.37245 " pathEditMode="relative" ptsTypes="AAA">
                                      <p:cBhvr>
                                        <p:cTn id="9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L -0.37656 0.40509 L -0.37656 0.40509 " pathEditMode="relative" ptsTypes="A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11111E-6 L -0.43211 0.2956 L -0.43211 0.2956 " pathEditMode="relative" ptsTypes="A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7" grpId="1"/>
      <p:bldP spid="7" grpId="2"/>
      <p:bldP spid="31" grpId="0"/>
      <p:bldP spid="31" grpId="1"/>
      <p:bldP spid="31" grpId="2"/>
      <p:bldP spid="32" grpId="0"/>
      <p:bldP spid="32" grpId="1"/>
      <p:bldP spid="32" grpId="2"/>
      <p:bldP spid="8" grpId="0"/>
      <p:bldP spid="8" grpId="1"/>
      <p:bldP spid="8" grpId="2"/>
      <p:bldP spid="33" grpId="0"/>
      <p:bldP spid="33" grpId="1"/>
      <p:bldP spid="33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471225" y="4758279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Unique Public Safeguards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5085"/>
            <a:ext cx="416605" cy="372461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5" idx="4"/>
          </p:cNvCxnSpPr>
          <p:nvPr/>
        </p:nvCxnSpPr>
        <p:spPr>
          <a:xfrm flipH="1">
            <a:off x="4122506" y="4050347"/>
            <a:ext cx="584" cy="720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555" y="2139351"/>
            <a:ext cx="416605" cy="372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40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2"/>
    </mc:Choice>
    <mc:Fallback xmlns="">
      <p:transition spd="slow" advTm="2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10312 0.097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851489" y="2078393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Trustee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71225" y="4758279"/>
            <a:ext cx="1302559" cy="749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Private Property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8: Transfer of Ownership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57226" y="2078393"/>
            <a:ext cx="1461398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Not-for-Profit Partner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360411" y="2550838"/>
            <a:ext cx="504460" cy="5425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07139" y="2572771"/>
            <a:ext cx="568575" cy="5206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11726" y="2864250"/>
            <a:ext cx="1222727" cy="11860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Special Purpose 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855" y="2805085"/>
            <a:ext cx="416605" cy="372461"/>
          </a:xfrm>
          <a:prstGeom prst="rect">
            <a:avLst/>
          </a:prstGeom>
        </p:spPr>
      </p:pic>
      <p:cxnSp>
        <p:nvCxnSpPr>
          <p:cNvPr id="23" name="Elbow Connector 22"/>
          <p:cNvCxnSpPr/>
          <p:nvPr/>
        </p:nvCxnSpPr>
        <p:spPr>
          <a:xfrm>
            <a:off x="3307139" y="2325582"/>
            <a:ext cx="815950" cy="543967"/>
          </a:xfrm>
          <a:prstGeom prst="bentConnector3">
            <a:avLst>
              <a:gd name="adj1" fmla="val 100378"/>
            </a:avLst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03954" y="2197153"/>
            <a:ext cx="58199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Lease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5" idx="4"/>
          </p:cNvCxnSpPr>
          <p:nvPr/>
        </p:nvCxnSpPr>
        <p:spPr>
          <a:xfrm flipH="1">
            <a:off x="4122506" y="4050347"/>
            <a:ext cx="584" cy="720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1" y="2101587"/>
            <a:ext cx="445923" cy="44925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002885">
            <a:off x="3090245" y="3327719"/>
            <a:ext cx="209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tencil" panose="040409050D0802020404" pitchFamily="82" charset="0"/>
              </a:rPr>
              <a:t>Paid in Full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851489" y="3138721"/>
            <a:ext cx="1461398" cy="5711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Bond Underwriter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51489" y="4570699"/>
            <a:ext cx="1461398" cy="1320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Investors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8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7"/>
    </mc:Choice>
    <mc:Fallback xmlns="">
      <p:transition spd="slow" advTm="4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14549 -0.00208 C 0.14514 0.05324 0.14497 0.10857 0.14462 0.16412 L 0.52569 0.00671 L 0.52674 0.00532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10" grpId="0" animBg="1"/>
      <p:bldP spid="15" grpId="0" animBg="1"/>
      <p:bldP spid="24" grpId="0" animBg="1"/>
      <p:bldP spid="17" grpId="0"/>
      <p:bldP spid="17" grpId="1"/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4092678" y="2861187"/>
            <a:ext cx="7374" cy="1445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" y="521538"/>
            <a:ext cx="7886700" cy="1219472"/>
          </a:xfrm>
        </p:spPr>
        <p:txBody>
          <a:bodyPr>
            <a:normAutofit/>
          </a:bodyPr>
          <a:lstStyle/>
          <a:p>
            <a:r>
              <a:rPr lang="en-US" sz="2000" dirty="0"/>
              <a:t>The New American Approach: </a:t>
            </a:r>
            <a:br>
              <a:rPr lang="en-US" sz="3200" dirty="0"/>
            </a:br>
            <a:r>
              <a:rPr lang="en-US" sz="3100" b="1" dirty="0"/>
              <a:t>Step 8: Transfer of Ownership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0360" y="2078393"/>
            <a:ext cx="996779" cy="4943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FA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" panose="020F0502020204030203" pitchFamily="34" charset="0"/>
              </a:rPr>
              <a:t>Public Agency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80" y="4070313"/>
            <a:ext cx="650250" cy="65025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567904" y="3236915"/>
            <a:ext cx="1109201" cy="2141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Lato" panose="020F0502020204030203" pitchFamily="34" charset="0"/>
              </a:rPr>
              <a:t>Ownership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7"/>
    </mc:Choice>
    <mc:Fallback xmlns="">
      <p:transition spd="slow" advTm="43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4132 0.0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When to use the American Approach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2300"/>
            <a:ext cx="7886700" cy="2738185"/>
          </a:xfrm>
        </p:spPr>
        <p:txBody>
          <a:bodyPr>
            <a:spAutoFit/>
          </a:bodyPr>
          <a:lstStyle/>
          <a:p>
            <a:r>
              <a:rPr lang="en-US" sz="2200" dirty="0"/>
              <a:t>If the Public Agency views the activity as an essential governmental responsibility</a:t>
            </a:r>
          </a:p>
          <a:p>
            <a:r>
              <a:rPr lang="en-US" sz="2200" dirty="0"/>
              <a:t>If the protections from cost overruns and time delays are important</a:t>
            </a:r>
          </a:p>
          <a:p>
            <a:r>
              <a:rPr lang="en-US" sz="2200" dirty="0"/>
              <a:t>If lower operating costs are critical</a:t>
            </a:r>
          </a:p>
          <a:p>
            <a:r>
              <a:rPr lang="en-US" sz="2200" dirty="0"/>
              <a:t>If Specialized development skills are necessary</a:t>
            </a:r>
          </a:p>
          <a:p>
            <a:r>
              <a:rPr lang="en-US" sz="2200" dirty="0"/>
              <a:t>If long term property maintenance is a concern</a:t>
            </a:r>
          </a:p>
        </p:txBody>
      </p:sp>
    </p:spTree>
    <p:extLst>
      <p:ext uri="{BB962C8B-B14F-4D97-AF65-F5344CB8AC3E}">
        <p14:creationId xmlns:p14="http://schemas.microsoft.com/office/powerpoint/2010/main" val="3540361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63-20 Bonds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8551"/>
            <a:ext cx="7886700" cy="291464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200" b="1" dirty="0"/>
              <a:t>Revenue Ruling 63-20 allows a not-for-profit corporation to issue debt to finance a facility for tax exempt purposes, provided:</a:t>
            </a:r>
          </a:p>
          <a:p>
            <a:r>
              <a:rPr lang="en-US" sz="2200" dirty="0"/>
              <a:t>A local governmental entity endorses the financing</a:t>
            </a:r>
          </a:p>
          <a:p>
            <a:r>
              <a:rPr lang="en-US" sz="2200" dirty="0"/>
              <a:t>The facility will be occupied by a governmental or tax exempt entity</a:t>
            </a:r>
          </a:p>
          <a:p>
            <a:r>
              <a:rPr lang="en-US" sz="2200" dirty="0"/>
              <a:t>The facility reverts to the ownership of the endorsing local governmental entity at the retirement of the debt</a:t>
            </a:r>
          </a:p>
        </p:txBody>
      </p:sp>
    </p:spTree>
    <p:extLst>
      <p:ext uri="{BB962C8B-B14F-4D97-AF65-F5344CB8AC3E}">
        <p14:creationId xmlns:p14="http://schemas.microsoft.com/office/powerpoint/2010/main" val="399043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907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 and Discussion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2116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181D31-0944-4F15-A7EB-7537CBE8A374}"/>
              </a:ext>
            </a:extLst>
          </p:cNvPr>
          <p:cNvSpPr txBox="1">
            <a:spLocks/>
          </p:cNvSpPr>
          <p:nvPr/>
        </p:nvSpPr>
        <p:spPr>
          <a:xfrm>
            <a:off x="0" y="509030"/>
            <a:ext cx="7529598" cy="2114143"/>
          </a:xfrm>
          <a:prstGeom prst="rect">
            <a:avLst/>
          </a:prstGeom>
          <a:noFill/>
          <a:ln w="25400">
            <a:noFill/>
          </a:ln>
          <a:effectLst>
            <a:softEdge rad="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SzPct val="133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Riverside County Courthouse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Indio, CA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Pop. 88,400</a:t>
            </a:r>
          </a:p>
          <a:p>
            <a:pPr marL="0" indent="0" algn="ctr">
              <a:buClrTx/>
              <a:buSzPct val="100000"/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$44.38 Million Project</a:t>
            </a: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9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9949"/>
          </a:xfrm>
        </p:spPr>
        <p:txBody>
          <a:bodyPr/>
          <a:lstStyle/>
          <a:p>
            <a:r>
              <a:rPr lang="en-US" dirty="0"/>
              <a:t>Other Examples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55648" y="1355075"/>
          <a:ext cx="513892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773">
                  <a:extLst>
                    <a:ext uri="{9D8B030D-6E8A-4147-A177-3AD203B41FA5}">
                      <a16:colId xmlns:a16="http://schemas.microsoft.com/office/drawing/2014/main" val="3550256914"/>
                    </a:ext>
                  </a:extLst>
                </a:gridCol>
                <a:gridCol w="1616155">
                  <a:extLst>
                    <a:ext uri="{9D8B030D-6E8A-4147-A177-3AD203B41FA5}">
                      <a16:colId xmlns:a16="http://schemas.microsoft.com/office/drawing/2014/main" val="2941286972"/>
                    </a:ext>
                  </a:extLst>
                </a:gridCol>
              </a:tblGrid>
              <a:tr h="29084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Patricia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Bracelin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 Steele Building</a:t>
                      </a:r>
                      <a:endParaRPr lang="en-US" b="1" dirty="0">
                        <a:solidFill>
                          <a:schemeClr val="tx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</a:rPr>
                        <a:t>$62,540,000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19409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Radford Court Apartments</a:t>
                      </a:r>
                    </a:p>
                  </a:txBody>
                  <a:tcPr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$53,125,000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610436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Pacific Place Parking Garage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$47,000,000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90550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King Street Center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$78,275,000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5510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Lake </a:t>
                      </a:r>
                      <a:r>
                        <a:rPr lang="en-US" b="1" dirty="0" err="1">
                          <a:latin typeface="Lato" panose="020F0502020204030203" pitchFamily="34" charset="0"/>
                        </a:rPr>
                        <a:t>Tapps</a:t>
                      </a:r>
                      <a:r>
                        <a:rPr lang="en-US" b="1" dirty="0">
                          <a:latin typeface="Lato" panose="020F0502020204030203" pitchFamily="34" charset="0"/>
                        </a:rPr>
                        <a:t> Parkway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$17,000,000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47888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4225 Roosevelt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$29,858,000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581797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The Gateway</a:t>
                      </a:r>
                      <a:r>
                        <a:rPr lang="en-US" b="1" baseline="0" dirty="0">
                          <a:latin typeface="Lato" panose="020F0502020204030203" pitchFamily="34" charset="0"/>
                        </a:rPr>
                        <a:t> at Alhambra</a:t>
                      </a:r>
                      <a:endParaRPr lang="en-US" b="1" dirty="0"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$43,710,000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35822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Issaquah Highlands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$63,500,000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41543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Redmond City 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$39,230,000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81335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Bothell City Hall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$49,625,000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034704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Lato" panose="020F0502020204030203" pitchFamily="34" charset="0"/>
                        </a:rPr>
                        <a:t>Edna Lucile Goodrich Building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$56,805,000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10776"/>
                  </a:ext>
                </a:extLst>
              </a:tr>
              <a:tr h="359511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Lato" panose="020F0502020204030203" pitchFamily="34" charset="0"/>
                        </a:rPr>
                        <a:t>Nordheim</a:t>
                      </a:r>
                      <a:r>
                        <a:rPr lang="en-US" b="1" dirty="0">
                          <a:latin typeface="Lato" panose="020F0502020204030203" pitchFamily="34" charset="0"/>
                        </a:rPr>
                        <a:t> Court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Lato" panose="020F0502020204030203" pitchFamily="34" charset="0"/>
                        </a:rPr>
                        <a:t>$34,085,000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58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68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challenging about smaller governments?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a Lower project cost</a:t>
            </a:r>
          </a:p>
          <a:p>
            <a:pPr lvl="1"/>
            <a:r>
              <a:rPr lang="en-US" dirty="0"/>
              <a:t>Smaller projects cannot afford higher cost of conventional debt and equity</a:t>
            </a:r>
          </a:p>
          <a:p>
            <a:pPr lvl="1"/>
            <a:r>
              <a:rPr lang="en-US" dirty="0"/>
              <a:t>Smaller projects have little room to accommodate the higher costs of long term O&amp;M packages</a:t>
            </a:r>
          </a:p>
          <a:p>
            <a:r>
              <a:rPr lang="en-US" dirty="0"/>
              <a:t>Smaller Governments are typically less experienced with complex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4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8669"/>
            <a:ext cx="7886700" cy="999217"/>
          </a:xfrm>
        </p:spPr>
        <p:txBody>
          <a:bodyPr>
            <a:normAutofit/>
          </a:bodyPr>
          <a:lstStyle/>
          <a:p>
            <a:r>
              <a:rPr lang="en-US" sz="3200" b="1" dirty="0"/>
              <a:t>Key Considerations for Public-Private Partnerships in Social Infrastructure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is no Capital Availability Gap for Social Infrastructure!</a:t>
            </a:r>
          </a:p>
          <a:p>
            <a:r>
              <a:rPr lang="en-US" sz="2400" dirty="0"/>
              <a:t>The issue, to the extent it exists, is a Revenue Availability or Revenue Allocation issue</a:t>
            </a:r>
          </a:p>
          <a:p>
            <a:r>
              <a:rPr lang="en-US" sz="2400" dirty="0"/>
              <a:t>P3 for Social Infrastructure builds, leases and then transfers projects to governmental tenants.</a:t>
            </a:r>
          </a:p>
          <a:p>
            <a:r>
              <a:rPr lang="en-US" sz="2400" dirty="0"/>
              <a:t>To be a successful P3 for Social Infrastructure:  	</a:t>
            </a:r>
          </a:p>
          <a:p>
            <a:pPr marL="457200" lvl="1" indent="0">
              <a:buNone/>
            </a:pPr>
            <a:r>
              <a:rPr lang="en-US" dirty="0"/>
              <a:t>Deliver lower costs, higher quality and greater efficiency. 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8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94785"/>
          </a:xfrm>
        </p:spPr>
        <p:txBody>
          <a:bodyPr>
            <a:normAutofit/>
          </a:bodyPr>
          <a:lstStyle/>
          <a:p>
            <a:r>
              <a:rPr lang="en-US" sz="3200" b="1" dirty="0"/>
              <a:t>Two Models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4340"/>
              </p:ext>
            </p:extLst>
          </p:nvPr>
        </p:nvGraphicFramePr>
        <p:xfrm>
          <a:off x="628650" y="1875247"/>
          <a:ext cx="8022054" cy="373148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17508">
                  <a:extLst>
                    <a:ext uri="{9D8B030D-6E8A-4147-A177-3AD203B41FA5}">
                      <a16:colId xmlns:a16="http://schemas.microsoft.com/office/drawing/2014/main" val="3921669323"/>
                    </a:ext>
                  </a:extLst>
                </a:gridCol>
                <a:gridCol w="3140242">
                  <a:extLst>
                    <a:ext uri="{9D8B030D-6E8A-4147-A177-3AD203B41FA5}">
                      <a16:colId xmlns:a16="http://schemas.microsoft.com/office/drawing/2014/main" val="2628161906"/>
                    </a:ext>
                  </a:extLst>
                </a:gridCol>
                <a:gridCol w="3164304">
                  <a:extLst>
                    <a:ext uri="{9D8B030D-6E8A-4147-A177-3AD203B41FA5}">
                      <a16:colId xmlns:a16="http://schemas.microsoft.com/office/drawing/2014/main" val="1957342291"/>
                    </a:ext>
                  </a:extLst>
                </a:gridCol>
              </a:tblGrid>
              <a:tr h="6073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Ownership</a:t>
                      </a:r>
                    </a:p>
                  </a:txBody>
                  <a:tcPr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Through an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“On-Behalf-Of” not-for-profit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Public ownership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with p</a:t>
                      </a:r>
                      <a:r>
                        <a:rPr lang="en-US" sz="1400" dirty="0">
                          <a:latin typeface="Lato" panose="020F0502020204030203" pitchFamily="34" charset="0"/>
                        </a:rPr>
                        <a:t>rivate control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649741613"/>
                  </a:ext>
                </a:extLst>
              </a:tr>
              <a:tr h="46477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Financing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100% tax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exempt debt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Equity and taxable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debt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381067342"/>
                  </a:ext>
                </a:extLst>
              </a:tr>
              <a:tr h="46477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Development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Private build-to-suit;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Integrated Delivery with incentives to perform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Private build-to-suit;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Integrated Delivery with incentives to perform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61039947"/>
                  </a:ext>
                </a:extLst>
              </a:tr>
              <a:tr h="66240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Operations &amp; Maintenance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" panose="020F0502020204030203" pitchFamily="34" charset="0"/>
                        </a:rPr>
                        <a:t>Privately delivered, cost-based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&amp; subject to performance review.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Lato" panose="020F050202020403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Dedicated repair and replacement reserve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" panose="020F0502020204030203" pitchFamily="34" charset="0"/>
                        </a:rPr>
                        <a:t>Private availability-based</a:t>
                      </a:r>
                    </a:p>
                    <a:p>
                      <a:endParaRPr lang="en-US" sz="1400" dirty="0">
                        <a:latin typeface="Lato" panose="020F050202020403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Lato" panose="020F0502020204030203" pitchFamily="34" charset="0"/>
                        </a:rPr>
                        <a:t>Privately delivered and funded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through long-term public obligations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  <a:p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64923030"/>
                  </a:ext>
                </a:extLst>
              </a:tr>
              <a:tr h="46477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Lifecycle Cost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Lowest in the industry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Generally higher to cover availability contracting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012931175"/>
                  </a:ext>
                </a:extLst>
              </a:tr>
              <a:tr h="46477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</a:rPr>
                        <a:t>Property Tax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Usually exempt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Lato" panose="020F0502020204030203" pitchFamily="34" charset="0"/>
                        </a:rPr>
                        <a:t>Typically</a:t>
                      </a:r>
                      <a:r>
                        <a:rPr lang="en-US" sz="1400" baseline="0" dirty="0">
                          <a:latin typeface="Lato" panose="020F0502020204030203" pitchFamily="34" charset="0"/>
                        </a:rPr>
                        <a:t> subject to property tax</a:t>
                      </a:r>
                      <a:endParaRPr lang="en-US" sz="1400" dirty="0">
                        <a:latin typeface="Lato" panose="020F0502020204030203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581078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5190" y="1414913"/>
            <a:ext cx="29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New American Approach</a:t>
            </a:r>
          </a:p>
        </p:txBody>
      </p:sp>
      <p:sp>
        <p:nvSpPr>
          <p:cNvPr id="14" name="TextBox 42"/>
          <p:cNvSpPr txBox="1"/>
          <p:nvPr/>
        </p:nvSpPr>
        <p:spPr>
          <a:xfrm>
            <a:off x="5577840" y="139566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Lato" panose="020F0502020204030203" pitchFamily="34" charset="0"/>
                <a:cs typeface="Arial" panose="020B0604020202020204" pitchFamily="34" charset="0"/>
              </a:rPr>
              <a:t>Availability Approach</a:t>
            </a:r>
          </a:p>
        </p:txBody>
      </p:sp>
    </p:spTree>
    <p:extLst>
      <p:ext uri="{BB962C8B-B14F-4D97-AF65-F5344CB8AC3E}">
        <p14:creationId xmlns:p14="http://schemas.microsoft.com/office/powerpoint/2010/main" val="25710582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8.2|5.4|2.7|4.1|3.6|3.6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6|4|4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5.6|4|4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1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6.2|3.4|3.8|1.2|0.8|2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|5.7|1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|5.7|1|2.7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2.2|4.2|12.4|8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9.3|3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.1|2.3|1.4|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1.1|2.3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|7.6|2.9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7|2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6378</TotalTime>
  <Words>1475</Words>
  <Application>Microsoft Office PowerPoint</Application>
  <PresentationFormat>On-screen Show (4:3)</PresentationFormat>
  <Paragraphs>444</Paragraphs>
  <Slides>48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Copperplate Gothic Bold</vt:lpstr>
      <vt:lpstr>Lato</vt:lpstr>
      <vt:lpstr>Open Sans</vt:lpstr>
      <vt:lpstr>Stencil</vt:lpstr>
      <vt:lpstr>Office Theme</vt:lpstr>
      <vt:lpstr>P3 for Small and Midsize Governments</vt:lpstr>
      <vt:lpstr>PowerPoint Presentation</vt:lpstr>
      <vt:lpstr>PowerPoint Presentation</vt:lpstr>
      <vt:lpstr>PowerPoint Presentation</vt:lpstr>
      <vt:lpstr>PowerPoint Presentation</vt:lpstr>
      <vt:lpstr>Other Examples</vt:lpstr>
      <vt:lpstr>What’s challenging about smaller governments?</vt:lpstr>
      <vt:lpstr>Key Considerations for Public-Private Partnerships in Social Infrastructure</vt:lpstr>
      <vt:lpstr>Two Models</vt:lpstr>
      <vt:lpstr>Four Principles  How to Maximize Public Benefits in P3 Delivery for Social Infrastructure</vt:lpstr>
      <vt:lpstr>Four Principles:  The Use of Tax-Exempt Debt</vt:lpstr>
      <vt:lpstr>Four Principles:  Use of Private Development</vt:lpstr>
      <vt:lpstr>Four Principles:  Alignment of Risks and Rewards</vt:lpstr>
      <vt:lpstr>Four Principles:  Understand the Origins of Value</vt:lpstr>
      <vt:lpstr>Intelligent Lifecycle Costing</vt:lpstr>
      <vt:lpstr>The New American Approach  in  Eight Steps </vt:lpstr>
      <vt:lpstr>The New American Approach:  Step 1: Selecting the Not-for-Profit Partner</vt:lpstr>
      <vt:lpstr>The New American Approach:  Step 2: Selecting the Private Development Team</vt:lpstr>
      <vt:lpstr>The New American Approach:  Step 2: Selecting the Private Development Team</vt:lpstr>
      <vt:lpstr>The New American Approach:  Step 2: Selecting the Private Development Team</vt:lpstr>
      <vt:lpstr>The New American Approach:  Step 2: Selecting the Private Development Team</vt:lpstr>
      <vt:lpstr>The New American Approach:  Step 2: Selecting the Private Development Team</vt:lpstr>
      <vt:lpstr>The New American Approach:  Step 2: Selecting the Private Development Team</vt:lpstr>
      <vt:lpstr>The New American Approach:  Step 2: Selecting the Private Development Team</vt:lpstr>
      <vt:lpstr>OR</vt:lpstr>
      <vt:lpstr>The New American Approach:  Step 1: Issuing the RFP</vt:lpstr>
      <vt:lpstr>The New American Approach:  Step 2: Selecting the Private Development Team and Not-for-Profit Partner</vt:lpstr>
      <vt:lpstr>The New American Approach:  Step 2: Selecting the Private Development Team and Not-for-Profit Partner</vt:lpstr>
      <vt:lpstr>The New American Approach:  Step 2: Selecting the Private Development Team and Not-for-Profit Partner</vt:lpstr>
      <vt:lpstr>The New American Approach:  Step 3: Design and Predevelopment</vt:lpstr>
      <vt:lpstr>The New American Approach:  Step 3: Design and Predevelopment</vt:lpstr>
      <vt:lpstr>The New American Approach:  Step 4: Financing Contracts and Bond Sale </vt:lpstr>
      <vt:lpstr>The New American Approach:  Step 4: Financing Contracts and Bond Sale </vt:lpstr>
      <vt:lpstr>The New American Approach:  Step 4: Financing Contracts and Bond Sale</vt:lpstr>
      <vt:lpstr>The New American Approach:  Step 5: Construction</vt:lpstr>
      <vt:lpstr>The New American Approach:  Step 5: Construction</vt:lpstr>
      <vt:lpstr>The New American Approach:  Step 5: Construction</vt:lpstr>
      <vt:lpstr>The New American Approach:  Step 5: Construction</vt:lpstr>
      <vt:lpstr>The New American Approach:  Step 6: Construction Completion</vt:lpstr>
      <vt:lpstr>The New American Approach:  Step 7: Operations and Maintenance</vt:lpstr>
      <vt:lpstr>The New American Approach:  Step 7: Operations and Maintenance</vt:lpstr>
      <vt:lpstr>The New American Approach:  Lease Payments</vt:lpstr>
      <vt:lpstr>The New American Approach:  Unique Public Safeguards</vt:lpstr>
      <vt:lpstr>The New American Approach:  Step 8: Transfer of Ownership</vt:lpstr>
      <vt:lpstr>The New American Approach:  Step 8: Transfer of Ownership</vt:lpstr>
      <vt:lpstr>When to use the American Approach</vt:lpstr>
      <vt:lpstr>63-20 Bonds</vt:lpstr>
      <vt:lpstr>Questions and Discussion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</dc:creator>
  <cp:lastModifiedBy>John Finke</cp:lastModifiedBy>
  <cp:revision>174</cp:revision>
  <dcterms:created xsi:type="dcterms:W3CDTF">2016-03-10T00:32:46Z</dcterms:created>
  <dcterms:modified xsi:type="dcterms:W3CDTF">2018-02-27T15:03:15Z</dcterms:modified>
</cp:coreProperties>
</file>