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4" r:id="rId1"/>
  </p:sldMasterIdLst>
  <p:notesMasterIdLst>
    <p:notesMasterId r:id="rId11"/>
  </p:notesMasterIdLst>
  <p:handoutMasterIdLst>
    <p:handoutMasterId r:id="rId12"/>
  </p:handoutMasterIdLst>
  <p:sldIdLst>
    <p:sldId id="358" r:id="rId2"/>
    <p:sldId id="360" r:id="rId3"/>
    <p:sldId id="403" r:id="rId4"/>
    <p:sldId id="384" r:id="rId5"/>
    <p:sldId id="361" r:id="rId6"/>
    <p:sldId id="348" r:id="rId7"/>
    <p:sldId id="404" r:id="rId8"/>
    <p:sldId id="402" r:id="rId9"/>
    <p:sldId id="346" r:id="rId10"/>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Calibri" charset="0"/>
        <a:ea typeface="MS PGothic" charset="0"/>
        <a:cs typeface="MS PGothic"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3144" userDrawn="1">
          <p15:clr>
            <a:srgbClr val="A4A3A4"/>
          </p15:clr>
        </p15:guide>
        <p15:guide id="2" orient="horz" pos="189" userDrawn="1">
          <p15:clr>
            <a:srgbClr val="A4A3A4"/>
          </p15:clr>
        </p15:guide>
        <p15:guide id="3" orient="horz" pos="696" userDrawn="1">
          <p15:clr>
            <a:srgbClr val="A4A3A4"/>
          </p15:clr>
        </p15:guide>
        <p15:guide id="4" orient="horz" pos="2592" userDrawn="1">
          <p15:clr>
            <a:srgbClr val="A4A3A4"/>
          </p15:clr>
        </p15:guide>
        <p15:guide id="5" orient="horz" pos="3775">
          <p15:clr>
            <a:srgbClr val="A4A3A4"/>
          </p15:clr>
        </p15:guide>
        <p15:guide id="6" pos="3336" userDrawn="1">
          <p15:clr>
            <a:srgbClr val="A4A3A4"/>
          </p15:clr>
        </p15:guide>
        <p15:guide id="7" pos="198">
          <p15:clr>
            <a:srgbClr val="A4A3A4"/>
          </p15:clr>
        </p15:guide>
        <p15:guide id="8" pos="4536" userDrawn="1">
          <p15:clr>
            <a:srgbClr val="A4A3A4"/>
          </p15:clr>
        </p15:guide>
        <p15:guide id="9" pos="4045">
          <p15:clr>
            <a:srgbClr val="A4A3A4"/>
          </p15:clr>
        </p15:guide>
        <p15:guide id="10" orient="horz" pos="3853" userDrawn="1">
          <p15:clr>
            <a:srgbClr val="A4A3A4"/>
          </p15:clr>
        </p15:guide>
        <p15:guide id="11" orient="horz" pos="153">
          <p15:clr>
            <a:srgbClr val="A4A3A4"/>
          </p15:clr>
        </p15:guide>
        <p15:guide id="12" orient="horz" pos="619">
          <p15:clr>
            <a:srgbClr val="A4A3A4"/>
          </p15:clr>
        </p15:guide>
        <p15:guide id="13" orient="horz" pos="1314">
          <p15:clr>
            <a:srgbClr val="A4A3A4"/>
          </p15:clr>
        </p15:guide>
        <p15:guide id="14" orient="horz" pos="4069">
          <p15:clr>
            <a:srgbClr val="A4A3A4"/>
          </p15:clr>
        </p15:guide>
        <p15:guide id="15" orient="horz" pos="911">
          <p15:clr>
            <a:srgbClr val="A4A3A4"/>
          </p15:clr>
        </p15:guide>
        <p15:guide id="16" orient="horz" pos="2082">
          <p15:clr>
            <a:srgbClr val="A4A3A4"/>
          </p15:clr>
        </p15:guide>
        <p15:guide id="17" pos="3062">
          <p15:clr>
            <a:srgbClr val="A4A3A4"/>
          </p15:clr>
        </p15:guide>
        <p15:guide id="18" pos="365">
          <p15:clr>
            <a:srgbClr val="A4A3A4"/>
          </p15:clr>
        </p15:guide>
        <p15:guide id="19" pos="5526">
          <p15:clr>
            <a:srgbClr val="A4A3A4"/>
          </p15:clr>
        </p15:guide>
        <p15:guide id="20" pos="2884">
          <p15:clr>
            <a:srgbClr val="A4A3A4"/>
          </p15:clr>
        </p15:guide>
        <p15:guide id="21" pos="194">
          <p15:clr>
            <a:srgbClr val="A4A3A4"/>
          </p15:clr>
        </p15:guide>
        <p15:guide id="22" pos="958">
          <p15:clr>
            <a:srgbClr val="A4A3A4"/>
          </p15:clr>
        </p15:guide>
        <p15:guide id="23" pos="39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9">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99"/>
    <a:srgbClr val="DBD9D6"/>
    <a:srgbClr val="BEB7A9"/>
    <a:srgbClr val="95B3CC"/>
    <a:srgbClr val="A79886"/>
    <a:srgbClr val="EBEBEB"/>
    <a:srgbClr val="D6002A"/>
    <a:srgbClr val="3C3C3B"/>
    <a:srgbClr val="8AAD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77" autoAdjust="0"/>
    <p:restoredTop sz="94674" autoAdjust="0"/>
  </p:normalViewPr>
  <p:slideViewPr>
    <p:cSldViewPr snapToGrid="0" snapToObjects="1">
      <p:cViewPr varScale="1">
        <p:scale>
          <a:sx n="85" d="100"/>
          <a:sy n="85" d="100"/>
        </p:scale>
        <p:origin x="1842" y="102"/>
      </p:cViewPr>
      <p:guideLst>
        <p:guide orient="horz" pos="3144"/>
        <p:guide orient="horz" pos="189"/>
        <p:guide orient="horz" pos="696"/>
        <p:guide orient="horz" pos="2592"/>
        <p:guide orient="horz" pos="3775"/>
        <p:guide pos="3336"/>
        <p:guide pos="198"/>
        <p:guide pos="4536"/>
        <p:guide pos="4045"/>
        <p:guide orient="horz" pos="3853"/>
        <p:guide orient="horz" pos="153"/>
        <p:guide orient="horz" pos="619"/>
        <p:guide orient="horz" pos="1314"/>
        <p:guide orient="horz" pos="4069"/>
        <p:guide orient="horz" pos="911"/>
        <p:guide orient="horz" pos="2082"/>
        <p:guide pos="3062"/>
        <p:guide pos="365"/>
        <p:guide pos="5526"/>
        <p:guide pos="2884"/>
        <p:guide pos="194"/>
        <p:guide pos="958"/>
        <p:guide pos="39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4266"/>
    </p:cViewPr>
  </p:sorterViewPr>
  <p:notesViewPr>
    <p:cSldViewPr snapToGrid="0" snapToObjects="1">
      <p:cViewPr varScale="1">
        <p:scale>
          <a:sx n="138" d="100"/>
          <a:sy n="138" d="100"/>
        </p:scale>
        <p:origin x="3168" y="184"/>
      </p:cViewPr>
      <p:guideLst>
        <p:guide orient="horz" pos="2880"/>
        <p:guide pos="2160"/>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51E76258-0CB2-5E46-BDCC-DEDAA3D29929}" type="datetime1">
              <a:rPr lang="en-US" smtClean="0"/>
              <a:t>2/25/2018</a:t>
            </a:fld>
            <a:endParaRPr lang="en-US"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AB9D3D46-F3C0-4F41-A7F5-0CE676534EBE}" type="slidenum">
              <a:rPr lang="en-US" smtClean="0"/>
              <a:t>‹#›</a:t>
            </a:fld>
            <a:endParaRPr lang="en-US" dirty="0"/>
          </a:p>
        </p:txBody>
      </p:sp>
    </p:spTree>
    <p:extLst>
      <p:ext uri="{BB962C8B-B14F-4D97-AF65-F5344CB8AC3E}">
        <p14:creationId xmlns:p14="http://schemas.microsoft.com/office/powerpoint/2010/main" val="25414970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6CC18655-D016-D145-A70E-0F6F8E9B9A7C}" type="datetime1">
              <a:rPr lang="en-US" smtClean="0"/>
              <a:t>2/25/2018</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21C9A526-2B11-9B45-BFD7-2AA1CDA54972}" type="slidenum">
              <a:rPr lang="en-US" smtClean="0"/>
              <a:t>‹#›</a:t>
            </a:fld>
            <a:endParaRPr lang="en-US" dirty="0"/>
          </a:p>
        </p:txBody>
      </p:sp>
    </p:spTree>
    <p:extLst>
      <p:ext uri="{BB962C8B-B14F-4D97-AF65-F5344CB8AC3E}">
        <p14:creationId xmlns:p14="http://schemas.microsoft.com/office/powerpoint/2010/main" val="1422391221"/>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CC18655-D016-D145-A70E-0F6F8E9B9A7C}" type="datetime1">
              <a:rPr lang="en-US" smtClean="0">
                <a:solidFill>
                  <a:prstClr val="black"/>
                </a:solidFill>
              </a:rPr>
              <a:pPr/>
              <a:t>2/25/2018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21C9A526-2B11-9B45-BFD7-2AA1CDA5497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0516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hite plai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17352" y="152199"/>
            <a:ext cx="5322469" cy="2481677"/>
          </a:xfrm>
        </p:spPr>
        <p:txBody>
          <a:bodyPr lIns="0" tIns="0" rIns="0" bIns="0">
            <a:normAutofit/>
          </a:bodyPr>
          <a:lstStyle>
            <a:lvl1pPr>
              <a:lnSpc>
                <a:spcPct val="95000"/>
              </a:lnSpc>
              <a:defRPr sz="5700" b="0" i="0">
                <a:solidFill>
                  <a:schemeClr val="tx1"/>
                </a:solidFill>
                <a:latin typeface="Arial" charset="0"/>
                <a:ea typeface="Arial" charset="0"/>
                <a:cs typeface="Arial"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2719817"/>
            <a:ext cx="3968750" cy="440834"/>
          </a:xfrm>
        </p:spPr>
        <p:txBody>
          <a:bodyPr lIns="0" tIns="0" rIns="0" bIns="0"/>
          <a:lstStyle>
            <a:lvl1pPr>
              <a:defRPr sz="19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8" y="284622"/>
            <a:ext cx="2381326" cy="440834"/>
          </a:xfrm>
        </p:spPr>
        <p:txBody>
          <a:bodyPr lIns="0" tIns="0" rIns="0" bIns="0"/>
          <a:lstStyle>
            <a:lvl1pPr>
              <a:spcBef>
                <a:spcPts val="0"/>
              </a:spcBef>
              <a:defRPr sz="110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8" y="1598177"/>
            <a:ext cx="2381326"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4" name="Date Placeholder 3"/>
          <p:cNvSpPr>
            <a:spLocks noGrp="1"/>
          </p:cNvSpPr>
          <p:nvPr>
            <p:ph type="dt" sz="half" idx="18"/>
          </p:nvPr>
        </p:nvSpPr>
        <p:spPr>
          <a:xfrm>
            <a:off x="6421438" y="1098982"/>
            <a:ext cx="2381326" cy="223277"/>
          </a:xfrm>
        </p:spPr>
        <p:txBody>
          <a:bodyPr/>
          <a:lstStyle>
            <a:lvl1pPr algn="l">
              <a:defRPr b="0" i="0">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386410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solidFill>
                <a:schemeClr val="tx1"/>
              </a:solidFill>
            </a:endParaRPr>
          </a:p>
        </p:txBody>
      </p:sp>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lvl1pPr>
              <a:defRPr>
                <a:solidFill>
                  <a:srgbClr val="FFFFFF"/>
                </a:solidFill>
              </a:defRPr>
            </a:lvl1pPr>
          </a:lstStyle>
          <a:p>
            <a:r>
              <a:rPr lang="en-US" dirty="0"/>
              <a:t>Private &amp; Confidential</a:t>
            </a:r>
          </a:p>
        </p:txBody>
      </p:sp>
      <p:sp>
        <p:nvSpPr>
          <p:cNvPr id="5" name="Slide Number Placeholder 4"/>
          <p:cNvSpPr>
            <a:spLocks noGrp="1"/>
          </p:cNvSpPr>
          <p:nvPr>
            <p:ph type="sldNum" sz="quarter" idx="18"/>
          </p:nvPr>
        </p:nvSpPr>
        <p:spPr/>
        <p:txBody>
          <a:bodyPr/>
          <a:lstStyle>
            <a:lvl1pPr>
              <a:defRPr>
                <a:solidFill>
                  <a:schemeClr val="tx1"/>
                </a:solidFill>
              </a:defRPr>
            </a:lvl1pPr>
          </a:lstStyle>
          <a:p>
            <a:fld id="{BDDC3DCF-E0A7-DA4A-BC2C-1EC3743A297B}"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736" y="5978718"/>
            <a:ext cx="1252728" cy="711008"/>
          </a:xfrm>
          <a:prstGeom prst="rect">
            <a:avLst/>
          </a:prstGeom>
        </p:spPr>
      </p:pic>
    </p:spTree>
    <p:extLst>
      <p:ext uri="{BB962C8B-B14F-4D97-AF65-F5344CB8AC3E}">
        <p14:creationId xmlns:p14="http://schemas.microsoft.com/office/powerpoint/2010/main" val="289164655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Image Big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23699"/>
            <a:ext cx="7315200" cy="1201846"/>
          </a:xfrm>
        </p:spPr>
        <p:txBody>
          <a:bodyPr lIns="0" tIns="0" rIns="0" bIns="0"/>
          <a:lstStyle>
            <a:lvl1pPr>
              <a:lnSpc>
                <a:spcPct val="90000"/>
              </a:lnSpc>
              <a:defRPr sz="375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dirty="0"/>
              <a:t>Private &amp; Confidential</a:t>
            </a: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dirty="0"/>
          </a:p>
        </p:txBody>
      </p:sp>
    </p:spTree>
    <p:extLst>
      <p:ext uri="{BB962C8B-B14F-4D97-AF65-F5344CB8AC3E}">
        <p14:creationId xmlns:p14="http://schemas.microsoft.com/office/powerpoint/2010/main" val="356276450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white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62227"/>
            <a:ext cx="7315200" cy="1046682"/>
          </a:xfrm>
        </p:spPr>
        <p:txBody>
          <a:bodyPr lIns="0" tIns="0" rIns="0" bIns="0"/>
          <a:lstStyle>
            <a:lvl1pPr>
              <a:lnSpc>
                <a:spcPct val="95000"/>
              </a:lnSpc>
              <a:defRPr sz="20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dirty="0"/>
              <a:t>Private &amp; Confidential</a:t>
            </a: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dirty="0"/>
          </a:p>
        </p:txBody>
      </p:sp>
    </p:spTree>
    <p:extLst>
      <p:ext uri="{BB962C8B-B14F-4D97-AF65-F5344CB8AC3E}">
        <p14:creationId xmlns:p14="http://schemas.microsoft.com/office/powerpoint/2010/main" val="125217246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black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62227"/>
            <a:ext cx="7315200" cy="1098520"/>
          </a:xfrm>
        </p:spPr>
        <p:txBody>
          <a:bodyPr lIns="0" tIns="0" rIns="0" bIns="0"/>
          <a:lstStyle>
            <a:lvl1pPr>
              <a:lnSpc>
                <a:spcPct val="90000"/>
              </a:lnSpc>
              <a:defRPr sz="20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lvl1pPr>
              <a:defRPr>
                <a:solidFill>
                  <a:srgbClr val="FFFFFF"/>
                </a:solidFill>
              </a:defRPr>
            </a:lvl1pPr>
          </a:lstStyle>
          <a:p>
            <a:r>
              <a:rPr lang="en-US" dirty="0"/>
              <a:t>Private &amp; Confidential</a:t>
            </a:r>
          </a:p>
        </p:txBody>
      </p:sp>
      <p:sp>
        <p:nvSpPr>
          <p:cNvPr id="5" name="Slide Number Placeholder 4"/>
          <p:cNvSpPr>
            <a:spLocks noGrp="1"/>
          </p:cNvSpPr>
          <p:nvPr>
            <p:ph type="sldNum" sz="quarter" idx="18"/>
          </p:nvPr>
        </p:nvSpPr>
        <p:spPr/>
        <p:txBody>
          <a:bodyPr/>
          <a:lstStyle>
            <a:lvl1pPr>
              <a:defRPr>
                <a:solidFill>
                  <a:srgbClr val="FFFFFF"/>
                </a:solidFill>
              </a:defRPr>
            </a:lvl1p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dirty="0"/>
          </a:p>
        </p:txBody>
      </p:sp>
      <p:sp>
        <p:nvSpPr>
          <p:cNvPr id="9" name="Rectangle 8"/>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solidFill>
                <a:schemeClr val="tx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736" y="5978718"/>
            <a:ext cx="1252728" cy="711008"/>
          </a:xfrm>
          <a:prstGeom prst="rect">
            <a:avLst/>
          </a:prstGeom>
        </p:spPr>
      </p:pic>
    </p:spTree>
    <p:extLst>
      <p:ext uri="{BB962C8B-B14F-4D97-AF65-F5344CB8AC3E}">
        <p14:creationId xmlns:p14="http://schemas.microsoft.com/office/powerpoint/2010/main" val="155361767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Private &amp; Confidential</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4796298"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397922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Private &amp; Confidential</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855797"/>
          </a:xfrm>
        </p:spPr>
        <p:txBody>
          <a:bodyPr/>
          <a:lstStyle>
            <a:lvl1pPr>
              <a:defRPr sz="1400" b="0" i="0">
                <a:solidFill>
                  <a:schemeClr val="tx1"/>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2281526"/>
            <a:ext cx="4011613" cy="2935710"/>
          </a:xfrm>
        </p:spPr>
        <p:txBody>
          <a:bodyPr anchor="ctr"/>
          <a:lstStyle>
            <a:lvl1pPr algn="ctr">
              <a:defRPr/>
            </a:lvl1pPr>
          </a:lstStyle>
          <a:p>
            <a:endParaRPr lang="en-US" dirty="0"/>
          </a:p>
        </p:txBody>
      </p:sp>
      <p:sp>
        <p:nvSpPr>
          <p:cNvPr id="10" name="Text Placeholder 9"/>
          <p:cNvSpPr>
            <a:spLocks noGrp="1"/>
          </p:cNvSpPr>
          <p:nvPr>
            <p:ph type="body" sz="quarter" idx="15"/>
          </p:nvPr>
        </p:nvSpPr>
        <p:spPr>
          <a:xfrm>
            <a:off x="320675" y="2000538"/>
            <a:ext cx="4008438" cy="280988"/>
          </a:xfrm>
        </p:spPr>
        <p:txBody>
          <a:bodyPr/>
          <a:lstStyle>
            <a:lvl1pPr algn="ctr">
              <a:defRPr sz="1000">
                <a:solidFill>
                  <a:srgbClr val="000000"/>
                </a:solidFill>
              </a:defRPr>
            </a:lvl1pPr>
          </a:lstStyle>
          <a:p>
            <a:pPr lvl="0"/>
            <a:r>
              <a:rPr lang="en-US" dirty="0"/>
              <a:t>Click to edit Master text styles</a:t>
            </a:r>
          </a:p>
        </p:txBody>
      </p:sp>
      <p:sp>
        <p:nvSpPr>
          <p:cNvPr id="11" name="Picture Placeholder 7"/>
          <p:cNvSpPr>
            <a:spLocks noGrp="1"/>
          </p:cNvSpPr>
          <p:nvPr>
            <p:ph type="pic" sz="quarter" idx="16"/>
          </p:nvPr>
        </p:nvSpPr>
        <p:spPr>
          <a:xfrm>
            <a:off x="4803725" y="2281526"/>
            <a:ext cx="4011613" cy="2935710"/>
          </a:xfrm>
        </p:spPr>
        <p:txBody>
          <a:bodyPr anchor="ctr"/>
          <a:lstStyle>
            <a:lvl1pPr algn="ctr">
              <a:defRPr/>
            </a:lvl1pPr>
          </a:lstStyle>
          <a:p>
            <a:endParaRPr lang="en-US" dirty="0"/>
          </a:p>
        </p:txBody>
      </p:sp>
      <p:sp>
        <p:nvSpPr>
          <p:cNvPr id="12" name="Text Placeholder 9"/>
          <p:cNvSpPr>
            <a:spLocks noGrp="1"/>
          </p:cNvSpPr>
          <p:nvPr>
            <p:ph type="body" sz="quarter" idx="17"/>
          </p:nvPr>
        </p:nvSpPr>
        <p:spPr>
          <a:xfrm>
            <a:off x="4806900" y="2000538"/>
            <a:ext cx="4008438" cy="280988"/>
          </a:xfrm>
        </p:spPr>
        <p:txBody>
          <a:bodyPr/>
          <a:lstStyle>
            <a:lvl1pPr algn="ctr">
              <a:defRPr sz="1000">
                <a:solidFill>
                  <a:srgbClr val="000000"/>
                </a:solidFill>
              </a:defRPr>
            </a:lvl1pPr>
          </a:lstStyle>
          <a:p>
            <a:pPr lvl="0"/>
            <a:r>
              <a:rPr lang="en-US" dirty="0"/>
              <a:t>Click to edit Master text styles</a:t>
            </a:r>
          </a:p>
        </p:txBody>
      </p:sp>
      <p:sp>
        <p:nvSpPr>
          <p:cNvPr id="14" name="Text Placeholder 13"/>
          <p:cNvSpPr>
            <a:spLocks noGrp="1"/>
          </p:cNvSpPr>
          <p:nvPr>
            <p:ph type="body" sz="quarter" idx="18"/>
          </p:nvPr>
        </p:nvSpPr>
        <p:spPr>
          <a:xfrm>
            <a:off x="320675" y="5403972"/>
            <a:ext cx="8500220" cy="583922"/>
          </a:xfrm>
        </p:spPr>
        <p:txBody>
          <a:bodyPr anchor="b"/>
          <a:lstStyle>
            <a:lvl1pPr>
              <a:defRPr sz="950" b="0" i="0">
                <a:solidFill>
                  <a:schemeClr val="tx1"/>
                </a:solidFill>
                <a:latin typeface="Arial Narrow" charset="0"/>
                <a:ea typeface="Arial Narrow" charset="0"/>
                <a:cs typeface="Arial Narrow" charset="0"/>
              </a:defRPr>
            </a:lvl1pPr>
            <a:lvl2pPr>
              <a:defRPr sz="950" b="0" i="0">
                <a:solidFill>
                  <a:schemeClr val="tx1"/>
                </a:solidFill>
                <a:latin typeface="Arial Narrow" charset="0"/>
                <a:ea typeface="Arial Narrow" charset="0"/>
                <a:cs typeface="Arial Narrow" charset="0"/>
              </a:defRPr>
            </a:lvl2pPr>
            <a:lvl3pPr>
              <a:defRPr sz="950" b="0" i="0">
                <a:solidFill>
                  <a:schemeClr val="tx1"/>
                </a:solidFill>
                <a:latin typeface="Arial Narrow" charset="0"/>
                <a:ea typeface="Arial Narrow" charset="0"/>
                <a:cs typeface="Arial Narrow" charset="0"/>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90588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Private &amp; Confidential</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36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Private &amp; Confidential</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216351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a:t>Author’s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895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Private &amp; Confidential</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4102570"/>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5606722"/>
            <a:ext cx="8503920" cy="385298"/>
          </a:xfrm>
        </p:spPr>
        <p:txBody>
          <a:bodyPr vert="horz" lIns="0" tIns="0" rIns="0" bIns="0" rtlCol="0" anchor="b">
            <a:noAutofit/>
          </a:bodyPr>
          <a:lstStyle>
            <a:lvl1pPr>
              <a:defRPr lang="en-US" sz="950" b="0" i="0" dirty="0" smtClean="0">
                <a:solidFill>
                  <a:schemeClr val="tx1"/>
                </a:solidFill>
                <a:latin typeface="Arial Narrow" charset="0"/>
                <a:ea typeface="Arial Narrow" charset="0"/>
                <a:cs typeface="Arial Narrow" charset="0"/>
              </a:defRPr>
            </a:lvl1pPr>
            <a:lvl2pPr>
              <a:defRPr lang="en-US" sz="950" b="0" i="0" dirty="0" smtClean="0">
                <a:solidFill>
                  <a:schemeClr val="tx1"/>
                </a:solidFill>
                <a:latin typeface="Arial Narrow" charset="0"/>
                <a:ea typeface="Arial Narrow" charset="0"/>
                <a:cs typeface="Arial Narrow" charset="0"/>
              </a:defRPr>
            </a:lvl2pPr>
            <a:lvl3pPr>
              <a:defRPr lang="en-US" sz="950" b="0" i="0" dirty="0" smtClean="0">
                <a:solidFill>
                  <a:schemeClr val="tx1"/>
                </a:solidFill>
                <a:latin typeface="Arial Narrow" charset="0"/>
                <a:ea typeface="Arial Narrow" charset="0"/>
                <a:cs typeface="Arial Narrow" charset="0"/>
              </a:defRPr>
            </a:lvl3pPr>
            <a:lvl4pPr>
              <a:defRPr lang="en-US" sz="950" b="0" i="0" dirty="0" smtClean="0">
                <a:solidFill>
                  <a:schemeClr val="tx1"/>
                </a:solidFill>
                <a:latin typeface="Arial Narrow" charset="0"/>
                <a:ea typeface="Arial Narrow" charset="0"/>
                <a:cs typeface="Arial Narrow" charset="0"/>
              </a:defRPr>
            </a:lvl4pPr>
            <a:lvl5pPr>
              <a:defRPr lang="en-US" sz="950" b="0" i="0" dirty="0">
                <a:solidFill>
                  <a:schemeClr val="tx1"/>
                </a:solidFill>
                <a:latin typeface="Arial Narrow" charset="0"/>
                <a:ea typeface="Arial Narrow" charset="0"/>
                <a:cs typeface="Arial Narrow" charset="0"/>
              </a:defRPr>
            </a:lvl5pPr>
          </a:lstStyle>
          <a:p>
            <a:pPr lvl="0"/>
            <a:r>
              <a:rPr lang="en-US" dirty="0"/>
              <a:t>Click to edit Master text styles</a:t>
            </a:r>
          </a:p>
          <a:p>
            <a:pPr lvl="1"/>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4665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p>
        </p:txBody>
      </p:sp>
      <p:sp>
        <p:nvSpPr>
          <p:cNvPr id="8" name="Title 7"/>
          <p:cNvSpPr>
            <a:spLocks noGrp="1"/>
          </p:cNvSpPr>
          <p:nvPr>
            <p:ph type="title" hasCustomPrompt="1"/>
          </p:nvPr>
        </p:nvSpPr>
        <p:spPr>
          <a:xfrm>
            <a:off x="317352" y="152199"/>
            <a:ext cx="5322469" cy="2481677"/>
          </a:xfrm>
        </p:spPr>
        <p:txBody>
          <a:bodyPr lIns="0" tIns="0" rIns="0" bIns="0">
            <a:normAutofit/>
          </a:bodyPr>
          <a:lstStyle>
            <a:lvl1pPr>
              <a:lnSpc>
                <a:spcPct val="95000"/>
              </a:lnSpc>
              <a:defRPr sz="570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2719817"/>
            <a:ext cx="3968750" cy="440834"/>
          </a:xfrm>
        </p:spPr>
        <p:txBody>
          <a:bodyPr lIns="0" tIns="0" rIns="0" bIns="0"/>
          <a:lstStyle>
            <a:lvl1pPr>
              <a:defRPr sz="19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9" y="284622"/>
            <a:ext cx="2378176" cy="440834"/>
          </a:xfrm>
        </p:spPr>
        <p:txBody>
          <a:bodyPr lIns="0" tIns="0" rIns="0" bIns="0"/>
          <a:lstStyle>
            <a:lvl1pPr>
              <a:spcBef>
                <a:spcPts val="0"/>
              </a:spcBef>
              <a:defRPr sz="110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9" y="1602218"/>
            <a:ext cx="2378176"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6"/>
          </p:nvPr>
        </p:nvSpPr>
        <p:spPr>
          <a:xfrm>
            <a:off x="6420775" y="1100212"/>
            <a:ext cx="2386676" cy="223277"/>
          </a:xfrm>
        </p:spPr>
        <p:txBody>
          <a:bodyPr/>
          <a:lstStyle>
            <a:lvl1pPr algn="l">
              <a:defRPr>
                <a:solidFill>
                  <a:schemeClr val="tx1"/>
                </a:solidFill>
              </a:defRPr>
            </a:lvl1pPr>
          </a:lstStyle>
          <a:p>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736" y="5978718"/>
            <a:ext cx="1252728" cy="711008"/>
          </a:xfrm>
          <a:prstGeom prst="rect">
            <a:avLst/>
          </a:prstGeom>
        </p:spPr>
      </p:pic>
    </p:spTree>
    <p:extLst>
      <p:ext uri="{BB962C8B-B14F-4D97-AF65-F5344CB8AC3E}">
        <p14:creationId xmlns:p14="http://schemas.microsoft.com/office/powerpoint/2010/main" val="6841290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Private &amp; Confidential</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800" b="0" i="0">
                <a:solidFill>
                  <a:schemeClr val="tx1"/>
                </a:solidFill>
                <a:latin typeface="Arial Narrow" charset="0"/>
                <a:ea typeface="Arial Narrow" charset="0"/>
                <a:cs typeface="Arial Narrow" charset="0"/>
              </a:defRPr>
            </a:lvl1pPr>
            <a:lvl2pPr>
              <a:defRPr sz="800" b="0" i="0">
                <a:solidFill>
                  <a:schemeClr val="tx1"/>
                </a:solidFill>
                <a:latin typeface="Arial Narrow" charset="0"/>
                <a:ea typeface="Arial Narrow" charset="0"/>
                <a:cs typeface="Arial Narrow" charset="0"/>
              </a:defRPr>
            </a:lvl2pPr>
            <a:lvl3pPr>
              <a:defRPr sz="800" b="0" i="0">
                <a:solidFill>
                  <a:schemeClr val="tx1"/>
                </a:solidFill>
                <a:latin typeface="Arial Narrow" charset="0"/>
                <a:ea typeface="Arial Narrow" charset="0"/>
                <a:cs typeface="Arial Narrow" charset="0"/>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315373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7012" y="1233487"/>
            <a:ext cx="8688387" cy="4686301"/>
          </a:xfrm>
          <a:ln cap="flat">
            <a:miter lim="800000"/>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4"/>
          </p:nvPr>
        </p:nvSpPr>
        <p:spPr/>
        <p:txBody>
          <a:bodyPr/>
          <a:lstStyle/>
          <a:p>
            <a:endParaRPr lang="en-US" dirty="0"/>
          </a:p>
        </p:txBody>
      </p:sp>
      <p:sp>
        <p:nvSpPr>
          <p:cNvPr id="7" name="Footer Placeholder 6"/>
          <p:cNvSpPr>
            <a:spLocks noGrp="1"/>
          </p:cNvSpPr>
          <p:nvPr>
            <p:ph type="ftr" sz="quarter" idx="15"/>
          </p:nvPr>
        </p:nvSpPr>
        <p:spPr/>
        <p:txBody>
          <a:bodyPr/>
          <a:lstStyle/>
          <a:p>
            <a:r>
              <a:rPr lang="en-US" dirty="0"/>
              <a:t>Private &amp; Confidential</a:t>
            </a:r>
          </a:p>
        </p:txBody>
      </p:sp>
      <p:sp>
        <p:nvSpPr>
          <p:cNvPr id="8" name="Slide Number Placeholder 7"/>
          <p:cNvSpPr>
            <a:spLocks noGrp="1"/>
          </p:cNvSpPr>
          <p:nvPr>
            <p:ph type="sldNum" sz="quarter" idx="16"/>
          </p:nvPr>
        </p:nvSpPr>
        <p:spPr/>
        <p:txBody>
          <a:bodyPr/>
          <a:lstStyle/>
          <a:p>
            <a:fld id="{146682E1-A610-4FB0-BCC6-241ABE41C99B}"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5997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11658" y="762000"/>
            <a:ext cx="4267200" cy="304800"/>
          </a:xfrm>
          <a:prstGeom prst="rect">
            <a:avLst/>
          </a:prstGeom>
        </p:spPr>
        <p:txBody>
          <a:bodyPr anchor="ctr"/>
          <a:lstStyle>
            <a:lvl1pPr marL="0" indent="0" algn="l">
              <a:buNone/>
              <a:defRPr sz="1600" baseline="0">
                <a:solidFill>
                  <a:srgbClr val="595959"/>
                </a:solidFill>
                <a:latin typeface="Calibri Light" panose="020F0302020204030204" pitchFamily="34" charset="0"/>
              </a:defRPr>
            </a:lvl1pPr>
          </a:lstStyle>
          <a:p>
            <a:pPr lvl="0"/>
            <a:r>
              <a:rPr lang="en-US" dirty="0"/>
              <a:t>THIS IS EXAMPLE TEXT</a:t>
            </a:r>
          </a:p>
        </p:txBody>
      </p:sp>
      <p:sp>
        <p:nvSpPr>
          <p:cNvPr id="13" name="Text Placeholder 12"/>
          <p:cNvSpPr>
            <a:spLocks noGrp="1"/>
          </p:cNvSpPr>
          <p:nvPr>
            <p:ph type="body" sz="quarter" idx="14" hasCustomPrompt="1"/>
          </p:nvPr>
        </p:nvSpPr>
        <p:spPr>
          <a:xfrm>
            <a:off x="311658" y="274638"/>
            <a:ext cx="6546342" cy="487362"/>
          </a:xfrm>
          <a:prstGeom prst="rect">
            <a:avLst/>
          </a:prstGeom>
        </p:spPr>
        <p:txBody>
          <a:bodyPr anchor="ctr"/>
          <a:lstStyle>
            <a:lvl1pPr marL="0" indent="0" algn="l">
              <a:buNone/>
              <a:defRPr sz="3200">
                <a:solidFill>
                  <a:srgbClr val="595959"/>
                </a:solidFill>
                <a:latin typeface="Calibri Light" panose="020F0302020204030204" pitchFamily="34" charset="0"/>
              </a:defRPr>
            </a:lvl1pPr>
          </a:lstStyle>
          <a:p>
            <a:pPr lvl="0"/>
            <a:r>
              <a:rPr lang="en-US" dirty="0"/>
              <a:t>CLICK TO EDIT MASTER TITLE STYLE</a:t>
            </a:r>
          </a:p>
        </p:txBody>
      </p:sp>
      <p:sp>
        <p:nvSpPr>
          <p:cNvPr id="3" name="Date Placeholder 2"/>
          <p:cNvSpPr>
            <a:spLocks noGrp="1"/>
          </p:cNvSpPr>
          <p:nvPr>
            <p:ph type="dt" sz="half" idx="15"/>
          </p:nvPr>
        </p:nvSpPr>
        <p:spPr>
          <a:xfrm>
            <a:off x="6858000" y="6483841"/>
            <a:ext cx="2133600" cy="383193"/>
          </a:xfrm>
          <a:prstGeom prst="rect">
            <a:avLst/>
          </a:prstGeom>
        </p:spPr>
        <p:txBody>
          <a:bodyPr/>
          <a:lstStyle/>
          <a:p>
            <a:endParaRPr lang="en-US"/>
          </a:p>
        </p:txBody>
      </p:sp>
      <p:sp>
        <p:nvSpPr>
          <p:cNvPr id="4" name="Footer Placeholder 3"/>
          <p:cNvSpPr>
            <a:spLocks noGrp="1"/>
          </p:cNvSpPr>
          <p:nvPr>
            <p:ph type="ftr" sz="quarter" idx="16"/>
          </p:nvPr>
        </p:nvSpPr>
        <p:spPr>
          <a:xfrm>
            <a:off x="152400" y="6484937"/>
            <a:ext cx="1333500" cy="381000"/>
          </a:xfrm>
          <a:prstGeom prst="rect">
            <a:avLst/>
          </a:prstGeom>
        </p:spPr>
        <p:txBody>
          <a:bodyPr/>
          <a:lstStyle/>
          <a:p>
            <a:endParaRPr lang="en-US" dirty="0"/>
          </a:p>
        </p:txBody>
      </p:sp>
      <p:sp>
        <p:nvSpPr>
          <p:cNvPr id="7" name="Slide Number Placeholder 6"/>
          <p:cNvSpPr>
            <a:spLocks noGrp="1"/>
          </p:cNvSpPr>
          <p:nvPr>
            <p:ph type="sldNum" sz="quarter" idx="17"/>
          </p:nvPr>
        </p:nvSpPr>
        <p:spPr>
          <a:xfrm>
            <a:off x="4343400" y="6492875"/>
            <a:ext cx="457200" cy="365125"/>
          </a:xfrm>
          <a:prstGeom prst="rect">
            <a:avLst/>
          </a:prstGeom>
        </p:spPr>
        <p:txBody>
          <a:bodyPr/>
          <a:lstStyle/>
          <a:p>
            <a:fld id="{3101D46F-57A9-43DB-8B55-C38BE2226748}" type="slidenum">
              <a:rPr lang="en-US" smtClean="0"/>
              <a:pPr/>
              <a:t>‹#›</a:t>
            </a:fld>
            <a:endParaRPr lang="en-US"/>
          </a:p>
        </p:txBody>
      </p:sp>
    </p:spTree>
    <p:extLst>
      <p:ext uri="{BB962C8B-B14F-4D97-AF65-F5344CB8AC3E}">
        <p14:creationId xmlns:p14="http://schemas.microsoft.com/office/powerpoint/2010/main" val="184978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hite Big imag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312738"/>
            <a:ext cx="8486775" cy="4645025"/>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627626" y="556302"/>
            <a:ext cx="4863464"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627625" y="1606241"/>
            <a:ext cx="4863464"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9" y="613908"/>
            <a:ext cx="2208150"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9" y="1934679"/>
            <a:ext cx="2208150"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0783" y="1291089"/>
            <a:ext cx="2216042" cy="223277"/>
          </a:xfrm>
        </p:spPr>
        <p:txBody>
          <a:bodyPr/>
          <a:lstStyle/>
          <a:p>
            <a:endParaRPr lang="en-US" dirty="0"/>
          </a:p>
        </p:txBody>
      </p:sp>
    </p:spTree>
    <p:extLst>
      <p:ext uri="{BB962C8B-B14F-4D97-AF65-F5344CB8AC3E}">
        <p14:creationId xmlns:p14="http://schemas.microsoft.com/office/powerpoint/2010/main" val="164640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black Slim image">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solidFill>
                <a:schemeClr val="tx1"/>
              </a:solidFill>
            </a:endParaRPr>
          </a:p>
        </p:txBody>
      </p:sp>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5163199"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5163199"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8" y="298846"/>
            <a:ext cx="2378173"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8" y="1598362"/>
            <a:ext cx="2378173"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0776" y="1100212"/>
            <a:ext cx="2386674" cy="223277"/>
          </a:xfrm>
        </p:spPr>
        <p:txBody>
          <a:bodyPr/>
          <a:lstStyle>
            <a:lvl1pPr>
              <a:defRPr>
                <a:solidFill>
                  <a:srgbClr val="FFFFFF"/>
                </a:solidFill>
              </a:defRPr>
            </a:lvl1pPr>
          </a:lstStyle>
          <a:p>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736" y="5978718"/>
            <a:ext cx="1252728" cy="711008"/>
          </a:xfrm>
          <a:prstGeom prst="rect">
            <a:avLst/>
          </a:prstGeom>
        </p:spPr>
      </p:pic>
    </p:spTree>
    <p:extLst>
      <p:ext uri="{BB962C8B-B14F-4D97-AF65-F5344CB8AC3E}">
        <p14:creationId xmlns:p14="http://schemas.microsoft.com/office/powerpoint/2010/main" val="274476595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1438" y="1100212"/>
            <a:ext cx="2386012" cy="223277"/>
          </a:xfrm>
        </p:spPr>
        <p:txBody>
          <a:bodyPr/>
          <a:lstStyle/>
          <a:p>
            <a:endParaRPr lang="en-US" dirty="0"/>
          </a:p>
        </p:txBody>
      </p:sp>
    </p:spTree>
    <p:extLst>
      <p:ext uri="{BB962C8B-B14F-4D97-AF65-F5344CB8AC3E}">
        <p14:creationId xmlns:p14="http://schemas.microsoft.com/office/powerpoint/2010/main" val="288840615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5000"/>
              </a:lnSpc>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Private &amp; Confidential</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543"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366100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Private &amp; Confidential</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376742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Private &amp; Confidential</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hasCustomPrompt="1"/>
          </p:nvPr>
        </p:nvSpPr>
        <p:spPr>
          <a:xfrm>
            <a:off x="317350" y="1464423"/>
            <a:ext cx="4553195" cy="4339737"/>
          </a:xfrm>
        </p:spPr>
        <p:txBody>
          <a:bodyPr/>
          <a:lstStyle>
            <a:lvl1pPr>
              <a:defRPr sz="3750" b="0" i="0">
                <a:latin typeface="Arial Regular" charset="0"/>
                <a:cs typeface="Arial Regular" charset="0"/>
              </a:defRPr>
            </a:lvl1pPr>
          </a:lstStyle>
          <a:p>
            <a:pPr lvl="0"/>
            <a:r>
              <a:rPr lang="en-US" dirty="0"/>
              <a:t>This is a quote or a call-out message.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hasCustomPrompt="1"/>
          </p:nvPr>
        </p:nvSpPr>
        <p:spPr>
          <a:xfrm>
            <a:off x="5325131" y="1464423"/>
            <a:ext cx="3482320" cy="4339484"/>
          </a:xfrm>
        </p:spPr>
        <p:txBody>
          <a:bodyPr/>
          <a:lstStyle>
            <a:lvl1pPr>
              <a:defRPr sz="2000" b="0" i="0" baseline="0">
                <a:latin typeface="Arial Regular" charset="0"/>
                <a:cs typeface="Arial Regular" charset="0"/>
              </a:defRPr>
            </a:lvl1pPr>
            <a:lvl2pPr marL="171450" indent="-171450">
              <a:buFont typeface="Arial"/>
              <a:buChar char="•"/>
              <a:defRPr sz="1000"/>
            </a:lvl2pPr>
          </a:lstStyle>
          <a:p>
            <a:pPr lvl="0"/>
            <a:r>
              <a:rPr lang="en-US" dirty="0"/>
              <a:t>Play with your available ratios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52952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dirty="0"/>
              <a:t>Private &amp; Confidential</a:t>
            </a: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26694300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352" y="217143"/>
            <a:ext cx="8119382" cy="792575"/>
          </a:xfrm>
          <a:prstGeom prst="rect">
            <a:avLst/>
          </a:prstGeom>
        </p:spPr>
        <p:txBody>
          <a:bodyPr vert="horz" lIns="0" tIns="0" rIns="0" bIns="0" rtlCol="0" anchor="t">
            <a:noAutofit/>
          </a:bodyPr>
          <a:lstStyle/>
          <a:p>
            <a:r>
              <a:rPr lang="en-US" dirty="0"/>
              <a:t>Title (sentence case), 28 point Arial</a:t>
            </a:r>
          </a:p>
        </p:txBody>
      </p:sp>
      <p:sp>
        <p:nvSpPr>
          <p:cNvPr id="3" name="Text Placeholder 2"/>
          <p:cNvSpPr>
            <a:spLocks noGrp="1"/>
          </p:cNvSpPr>
          <p:nvPr>
            <p:ph type="body" idx="1"/>
          </p:nvPr>
        </p:nvSpPr>
        <p:spPr>
          <a:xfrm>
            <a:off x="317352" y="1818458"/>
            <a:ext cx="8503543" cy="3297454"/>
          </a:xfrm>
          <a:prstGeom prst="rect">
            <a:avLst/>
          </a:prstGeom>
        </p:spPr>
        <p:txBody>
          <a:bodyPr vert="horz" lIns="0" tIns="0" rIns="0" bIns="0" rtlCol="0">
            <a:noAutofit/>
          </a:bodyPr>
          <a:lstStyle/>
          <a:p>
            <a:pPr lvl="0"/>
            <a:r>
              <a:rPr lang="en-US" dirty="0"/>
              <a:t>Level 1, normal body text is set at 20pt Arial Bold</a:t>
            </a:r>
          </a:p>
          <a:p>
            <a:pPr marL="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Level 2 Body text can be Regular or Bold. </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30085" y="6441391"/>
            <a:ext cx="2926181" cy="223277"/>
          </a:xfrm>
          <a:prstGeom prst="rect">
            <a:avLst/>
          </a:prstGeom>
        </p:spPr>
        <p:txBody>
          <a:bodyPr vert="horz" lIns="0" tIns="0" rIns="0" bIns="0" rtlCol="0" anchor="t"/>
          <a:lstStyle>
            <a:lvl1pPr algn="r">
              <a:defRPr sz="950" b="0" i="0">
                <a:solidFill>
                  <a:schemeClr val="bg1">
                    <a:lumMod val="50000"/>
                  </a:schemeClr>
                </a:solidFill>
                <a:latin typeface="Arial Regular" charset="0"/>
                <a:cs typeface="Arial Regular" charset="0"/>
              </a:defRPr>
            </a:lvl1pPr>
          </a:lstStyle>
          <a:p>
            <a:r>
              <a:rPr lang="en-US" dirty="0"/>
              <a:t>Private &amp; Confidential</a:t>
            </a:r>
          </a:p>
        </p:txBody>
      </p:sp>
      <p:sp>
        <p:nvSpPr>
          <p:cNvPr id="6" name="Slide Number Placeholder 5"/>
          <p:cNvSpPr>
            <a:spLocks noGrp="1"/>
          </p:cNvSpPr>
          <p:nvPr>
            <p:ph type="sldNum" sz="quarter" idx="4"/>
          </p:nvPr>
        </p:nvSpPr>
        <p:spPr>
          <a:xfrm>
            <a:off x="8615082" y="6435042"/>
            <a:ext cx="205813" cy="254684"/>
          </a:xfrm>
          <a:prstGeom prst="rect">
            <a:avLst/>
          </a:prstGeom>
        </p:spPr>
        <p:txBody>
          <a:bodyPr vert="horz" lIns="0" tIns="0" rIns="0" bIns="0" rtlCol="0" anchor="t"/>
          <a:lstStyle>
            <a:lvl1pPr algn="r">
              <a:defRPr sz="1000" b="0" i="0">
                <a:solidFill>
                  <a:srgbClr val="000000"/>
                </a:solidFill>
                <a:latin typeface="Arial Regular" charset="0"/>
                <a:cs typeface="Arial Regular" charset="0"/>
              </a:defRPr>
            </a:lvl1pPr>
          </a:lstStyle>
          <a:p>
            <a:fld id="{BDDC3DCF-E0A7-DA4A-BC2C-1EC3743A297B}" type="slidenum">
              <a:rPr lang="en-US" smtClean="0"/>
              <a:pPr/>
              <a:t>‹#›</a:t>
            </a:fld>
            <a:endParaRPr lang="en-US" dirty="0"/>
          </a:p>
        </p:txBody>
      </p:sp>
      <p:cxnSp>
        <p:nvCxnSpPr>
          <p:cNvPr id="7" name="Straight Connector 6"/>
          <p:cNvCxnSpPr/>
          <p:nvPr userDrawn="1"/>
        </p:nvCxnSpPr>
        <p:spPr>
          <a:xfrm flipH="1">
            <a:off x="-1160034" y="5995120"/>
            <a:ext cx="1100194" cy="0"/>
          </a:xfrm>
          <a:prstGeom prst="line">
            <a:avLst/>
          </a:prstGeom>
          <a:ln w="317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160034" y="5855951"/>
            <a:ext cx="1100193" cy="142555"/>
          </a:xfrm>
          <a:prstGeom prst="rect">
            <a:avLst/>
          </a:prstGeom>
          <a:noFill/>
        </p:spPr>
        <p:txBody>
          <a:bodyPr wrap="square" lIns="0" tIns="0" rIns="0" bIns="0" rtlCol="0">
            <a:noAutofit/>
          </a:bodyPr>
          <a:lstStyle/>
          <a:p>
            <a:pPr algn="r"/>
            <a:r>
              <a:rPr lang="en-US" sz="800" dirty="0">
                <a:solidFill>
                  <a:schemeClr val="bg2">
                    <a:lumMod val="50000"/>
                  </a:schemeClr>
                </a:solidFill>
              </a:rPr>
              <a:t>No content below the line</a:t>
            </a:r>
          </a:p>
        </p:txBody>
      </p:sp>
      <p:cxnSp>
        <p:nvCxnSpPr>
          <p:cNvPr id="11" name="Straight Connector 10"/>
          <p:cNvCxnSpPr/>
          <p:nvPr userDrawn="1"/>
        </p:nvCxnSpPr>
        <p:spPr>
          <a:xfrm flipH="1">
            <a:off x="9215269" y="5993538"/>
            <a:ext cx="1100194" cy="0"/>
          </a:xfrm>
          <a:prstGeom prst="line">
            <a:avLst/>
          </a:prstGeom>
          <a:ln w="317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9215269" y="5854369"/>
            <a:ext cx="1100193" cy="142555"/>
          </a:xfrm>
          <a:prstGeom prst="rect">
            <a:avLst/>
          </a:prstGeom>
          <a:noFill/>
        </p:spPr>
        <p:txBody>
          <a:bodyPr wrap="square" lIns="0" tIns="0" rIns="0" bIns="0" rtlCol="0">
            <a:noAutofit/>
          </a:bodyPr>
          <a:lstStyle/>
          <a:p>
            <a:pPr algn="l"/>
            <a:r>
              <a:rPr lang="en-US" sz="800" dirty="0">
                <a:solidFill>
                  <a:schemeClr val="bg2">
                    <a:lumMod val="50000"/>
                  </a:schemeClr>
                </a:solidFill>
              </a:rPr>
              <a:t>No content below the line</a:t>
            </a:r>
          </a:p>
        </p:txBody>
      </p:sp>
      <p:sp>
        <p:nvSpPr>
          <p:cNvPr id="15" name="Date Placeholder 14"/>
          <p:cNvSpPr>
            <a:spLocks noGrp="1"/>
          </p:cNvSpPr>
          <p:nvPr>
            <p:ph type="dt" sz="half" idx="2"/>
          </p:nvPr>
        </p:nvSpPr>
        <p:spPr>
          <a:xfrm>
            <a:off x="6421439" y="1100212"/>
            <a:ext cx="2386012" cy="223277"/>
          </a:xfrm>
          <a:prstGeom prst="rect">
            <a:avLst/>
          </a:prstGeom>
        </p:spPr>
        <p:txBody>
          <a:bodyPr vert="horz" lIns="0" tIns="0" rIns="0" bIns="0" rtlCol="0" anchor="t"/>
          <a:lstStyle>
            <a:lvl1pPr algn="l">
              <a:defRPr lang="en-US" sz="1000" b="0" i="0" smtClean="0">
                <a:solidFill>
                  <a:srgbClr val="000000"/>
                </a:solidFill>
                <a:latin typeface="Arial Regular" charset="0"/>
                <a:cs typeface="Arial Regular" charset="0"/>
              </a:defRPr>
            </a:lvl1pPr>
          </a:lstStyle>
          <a:p>
            <a:endParaRPr lang="en-US" dirty="0"/>
          </a:p>
        </p:txBody>
      </p:sp>
      <p:sp>
        <p:nvSpPr>
          <p:cNvPr id="13" name="Rectangle 12"/>
          <p:cNvSpPr/>
          <p:nvPr userDrawn="1"/>
        </p:nvSpPr>
        <p:spPr>
          <a:xfrm>
            <a:off x="171061" y="6013061"/>
            <a:ext cx="2068286" cy="7101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a:off x="317352" y="6117205"/>
            <a:ext cx="963930" cy="461010"/>
          </a:xfrm>
          <a:prstGeom prst="rect">
            <a:avLst/>
          </a:prstGeom>
        </p:spPr>
      </p:pic>
    </p:spTree>
    <p:extLst>
      <p:ext uri="{BB962C8B-B14F-4D97-AF65-F5344CB8AC3E}">
        <p14:creationId xmlns:p14="http://schemas.microsoft.com/office/powerpoint/2010/main" val="2965970304"/>
      </p:ext>
    </p:extLst>
  </p:cSld>
  <p:clrMap bg1="lt1" tx1="dk1" bg2="lt2" tx2="dk2" accent1="accent1" accent2="accent2" accent3="accent3" accent4="accent4" accent5="accent5" accent6="accent6" hlink="hlink" folHlink="folHlink"/>
  <p:sldLayoutIdLst>
    <p:sldLayoutId id="2147484144" r:id="rId1"/>
    <p:sldLayoutId id="2147484146" r:id="rId2"/>
    <p:sldLayoutId id="2147484147" r:id="rId3"/>
    <p:sldLayoutId id="2147484148" r:id="rId4"/>
    <p:sldLayoutId id="2147484149" r:id="rId5"/>
    <p:sldLayoutId id="2147484143" r:id="rId6"/>
    <p:sldLayoutId id="2147484159" r:id="rId7"/>
    <p:sldLayoutId id="2147484150" r:id="rId8"/>
    <p:sldLayoutId id="2147484151" r:id="rId9"/>
    <p:sldLayoutId id="2147484152" r:id="rId10"/>
    <p:sldLayoutId id="2147484154" r:id="rId11"/>
    <p:sldLayoutId id="2147484155" r:id="rId12"/>
    <p:sldLayoutId id="2147484156" r:id="rId13"/>
    <p:sldLayoutId id="2147484157" r:id="rId14"/>
    <p:sldLayoutId id="2147484158" r:id="rId15"/>
    <p:sldLayoutId id="2147484160" r:id="rId16"/>
    <p:sldLayoutId id="2147484145" r:id="rId17"/>
    <p:sldLayoutId id="2147484161" r:id="rId18"/>
    <p:sldLayoutId id="2147484164" r:id="rId19"/>
    <p:sldLayoutId id="2147484165" r:id="rId20"/>
    <p:sldLayoutId id="2147484168" r:id="rId21"/>
    <p:sldLayoutId id="2147484171" r:id="rId22"/>
  </p:sldLayoutIdLst>
  <p:hf hdr="0" dt="0"/>
  <p:txStyles>
    <p:titleStyle>
      <a:lvl1pPr algn="l" defTabSz="457200" rtl="0" eaLnBrk="1" latinLnBrk="0" hangingPunct="1">
        <a:spcBef>
          <a:spcPct val="0"/>
        </a:spcBef>
        <a:buNone/>
        <a:defRPr sz="2800" b="1" i="0" kern="1200" baseline="0">
          <a:solidFill>
            <a:schemeClr val="tx1"/>
          </a:solidFill>
          <a:latin typeface="Arial" charset="0"/>
          <a:ea typeface="Arial" charset="0"/>
          <a:cs typeface="Arial" charset="0"/>
        </a:defRPr>
      </a:lvl1pPr>
    </p:titleStyle>
    <p:body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p:cNvSpPr>
            <a:spLocks noGrp="1"/>
          </p:cNvSpPr>
          <p:nvPr>
            <p:ph type="pic" sz="quarter" idx="16"/>
          </p:nvPr>
        </p:nvSpPr>
        <p:spPr/>
      </p:sp>
      <p:sp>
        <p:nvSpPr>
          <p:cNvPr id="2" name="Title 1"/>
          <p:cNvSpPr>
            <a:spLocks noGrp="1"/>
          </p:cNvSpPr>
          <p:nvPr>
            <p:ph type="title"/>
          </p:nvPr>
        </p:nvSpPr>
        <p:spPr>
          <a:xfrm>
            <a:off x="320675" y="241240"/>
            <a:ext cx="6000611" cy="825560"/>
          </a:xfrm>
        </p:spPr>
        <p:txBody>
          <a:bodyPr>
            <a:normAutofit/>
          </a:bodyPr>
          <a:lstStyle/>
          <a:p>
            <a:r>
              <a:rPr lang="en-US" sz="3600" b="1" dirty="0">
                <a:solidFill>
                  <a:schemeClr val="accent1"/>
                </a:solidFill>
              </a:rPr>
              <a:t>S&amp;P Global Ratings</a:t>
            </a:r>
            <a:br>
              <a:rPr lang="en-US" sz="3600" dirty="0">
                <a:solidFill>
                  <a:schemeClr val="accent1"/>
                </a:solidFill>
              </a:rPr>
            </a:br>
            <a:r>
              <a:rPr lang="en-US" sz="2000" dirty="0">
                <a:solidFill>
                  <a:schemeClr val="accent3"/>
                </a:solidFill>
              </a:rPr>
              <a:t>P3C Conference – Sustainable P3 Slides</a:t>
            </a:r>
          </a:p>
        </p:txBody>
      </p:sp>
      <p:sp>
        <p:nvSpPr>
          <p:cNvPr id="3" name="Text Placeholder 2"/>
          <p:cNvSpPr>
            <a:spLocks noGrp="1"/>
          </p:cNvSpPr>
          <p:nvPr>
            <p:ph type="body" sz="quarter" idx="12"/>
          </p:nvPr>
        </p:nvSpPr>
        <p:spPr>
          <a:xfrm>
            <a:off x="320675" y="1732013"/>
            <a:ext cx="4257351" cy="440834"/>
          </a:xfrm>
        </p:spPr>
        <p:txBody>
          <a:bodyPr/>
          <a:lstStyle/>
          <a:p>
            <a:r>
              <a:rPr lang="en-US" dirty="0"/>
              <a:t>26 February 2018</a:t>
            </a:r>
          </a:p>
          <a:p>
            <a:endParaRPr lang="en-US" dirty="0"/>
          </a:p>
        </p:txBody>
      </p:sp>
      <p:sp>
        <p:nvSpPr>
          <p:cNvPr id="6" name="Text Placeholder 5"/>
          <p:cNvSpPr>
            <a:spLocks noGrp="1"/>
          </p:cNvSpPr>
          <p:nvPr>
            <p:ph type="body" sz="quarter" idx="13"/>
          </p:nvPr>
        </p:nvSpPr>
        <p:spPr/>
        <p:txBody>
          <a:bodyPr/>
          <a:lstStyle/>
          <a:p>
            <a:r>
              <a:rPr lang="en-US" dirty="0"/>
              <a:t>Copyright © 2018 by S&amp;P Global. </a:t>
            </a:r>
            <a:br>
              <a:rPr lang="en-US" dirty="0"/>
            </a:br>
            <a:r>
              <a:rPr lang="en-US" dirty="0"/>
              <a:t>All rights reserved.</a:t>
            </a:r>
          </a:p>
        </p:txBody>
      </p:sp>
      <p:sp>
        <p:nvSpPr>
          <p:cNvPr id="4" name="AutoShape 2" descr="Résultat de recherche d'images pour &quot;wind farm panorama&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US" dirty="0">
              <a:solidFill>
                <a:prstClr val="black"/>
              </a:solidFill>
              <a:ea typeface="MS PGothic" charset="0"/>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975" b="4620"/>
          <a:stretch/>
        </p:blipFill>
        <p:spPr bwMode="auto">
          <a:xfrm>
            <a:off x="-5110" y="2410292"/>
            <a:ext cx="9149110" cy="255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510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Arial" charset="0"/>
              <a:buChar char="•"/>
            </a:pPr>
            <a:r>
              <a:rPr lang="en-US" b="0" dirty="0"/>
              <a:t>Director in the Infrastructure Practice at S&amp;P Global Ratings</a:t>
            </a:r>
          </a:p>
          <a:p>
            <a:pPr marL="342900" indent="-342900">
              <a:buFont typeface="Arial" charset="0"/>
              <a:buChar char="•"/>
            </a:pPr>
            <a:r>
              <a:rPr lang="en-US" b="0" dirty="0"/>
              <a:t>My team covers public private partnerships, projects and infrastructure companies.</a:t>
            </a:r>
          </a:p>
          <a:p>
            <a:pPr marL="342900" indent="-342900">
              <a:buFont typeface="Arial" charset="0"/>
              <a:buChar char="•"/>
            </a:pPr>
            <a:r>
              <a:rPr lang="en-US" b="0" dirty="0"/>
              <a:t>Asset classes include power, renewables, tollways, light rail, airports – generally single asset projects.</a:t>
            </a:r>
          </a:p>
          <a:p>
            <a:pPr marL="342900" indent="-342900">
              <a:buFont typeface="Arial" charset="0"/>
              <a:buChar char="•"/>
            </a:pPr>
            <a:r>
              <a:rPr lang="en-US" b="0" dirty="0"/>
              <a:t>I’m based in Denver (my team covers North America).</a:t>
            </a:r>
          </a:p>
          <a:p>
            <a:pPr marL="342900" indent="-342900">
              <a:buFont typeface="Arial" charset="0"/>
              <a:buChar char="•"/>
            </a:pPr>
            <a:r>
              <a:rPr lang="en-US" b="0" dirty="0"/>
              <a:t>Previously I worked in the Structured Finance team in New York.</a:t>
            </a:r>
          </a:p>
          <a:p>
            <a:pPr marL="342900" indent="-342900">
              <a:buFont typeface="Arial" charset="0"/>
              <a:buChar char="•"/>
            </a:pPr>
            <a:r>
              <a:rPr lang="en-US" b="0" dirty="0"/>
              <a:t>I had a previous career in software development</a:t>
            </a:r>
          </a:p>
          <a:p>
            <a:pPr marL="342900" indent="-342900">
              <a:buFont typeface="Arial" charset="0"/>
              <a:buChar char="•"/>
            </a:pPr>
            <a:r>
              <a:rPr lang="en-US" b="0" dirty="0"/>
              <a:t>I have an MBA and hold a CFA designation, along with undergraduate degrees in electrical engineering, computer science and </a:t>
            </a:r>
            <a:r>
              <a:rPr lang="en-US" b="0" dirty="0" err="1"/>
              <a:t>maths</a:t>
            </a:r>
            <a:r>
              <a:rPr lang="en-US" b="0" dirty="0"/>
              <a:t>.</a:t>
            </a:r>
            <a:endParaRPr lang="en-US" dirty="0"/>
          </a:p>
          <a:p>
            <a:pPr marL="342900" indent="-342900">
              <a:buFont typeface="Arial" charset="0"/>
              <a:buChar char="•"/>
            </a:pPr>
            <a:endParaRPr lang="en-US" dirty="0"/>
          </a:p>
        </p:txBody>
      </p:sp>
      <p:sp>
        <p:nvSpPr>
          <p:cNvPr id="3" name="Footer Placeholder 2"/>
          <p:cNvSpPr>
            <a:spLocks noGrp="1"/>
          </p:cNvSpPr>
          <p:nvPr>
            <p:ph type="ftr" sz="quarter" idx="15"/>
          </p:nvPr>
        </p:nvSpPr>
        <p:spPr/>
        <p:txBody>
          <a:bodyPr/>
          <a:lstStyle/>
          <a:p>
            <a:r>
              <a:rPr lang="en-US" dirty="0"/>
              <a:t>Private &amp; Confidential</a:t>
            </a:r>
          </a:p>
        </p:txBody>
      </p:sp>
      <p:sp>
        <p:nvSpPr>
          <p:cNvPr id="4" name="Slide Number Placeholder 3"/>
          <p:cNvSpPr>
            <a:spLocks noGrp="1"/>
          </p:cNvSpPr>
          <p:nvPr>
            <p:ph type="sldNum" sz="quarter" idx="16"/>
          </p:nvPr>
        </p:nvSpPr>
        <p:spPr/>
        <p:txBody>
          <a:bodyPr/>
          <a:lstStyle/>
          <a:p>
            <a:fld id="{146682E1-A610-4FB0-BCC6-241ABE41C99B}" type="slidenum">
              <a:rPr lang="en-US" smtClean="0"/>
              <a:t>2</a:t>
            </a:fld>
            <a:endParaRPr lang="en-US" dirty="0"/>
          </a:p>
        </p:txBody>
      </p:sp>
      <p:sp>
        <p:nvSpPr>
          <p:cNvPr id="5" name="Title 4"/>
          <p:cNvSpPr>
            <a:spLocks noGrp="1"/>
          </p:cNvSpPr>
          <p:nvPr>
            <p:ph type="title"/>
          </p:nvPr>
        </p:nvSpPr>
        <p:spPr>
          <a:xfrm>
            <a:off x="317352" y="187647"/>
            <a:ext cx="8119382" cy="792575"/>
          </a:xfrm>
        </p:spPr>
        <p:txBody>
          <a:bodyPr/>
          <a:lstStyle/>
          <a:p>
            <a:r>
              <a:rPr lang="en-US" sz="3200" dirty="0">
                <a:solidFill>
                  <a:srgbClr val="C00000"/>
                </a:solidFill>
              </a:rPr>
              <a:t>Ben Macdonald – about me</a:t>
            </a:r>
          </a:p>
        </p:txBody>
      </p:sp>
    </p:spTree>
    <p:extLst>
      <p:ext uri="{BB962C8B-B14F-4D97-AF65-F5344CB8AC3E}">
        <p14:creationId xmlns:p14="http://schemas.microsoft.com/office/powerpoint/2010/main" val="267371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C00000"/>
                </a:solidFill>
              </a:rPr>
              <a:t>Categories of Ratings</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3</a:t>
            </a:fld>
            <a:endParaRPr lang="en-US" dirty="0"/>
          </a:p>
        </p:txBody>
      </p:sp>
      <p:sp>
        <p:nvSpPr>
          <p:cNvPr id="5" name="Content Placeholder 4"/>
          <p:cNvSpPr>
            <a:spLocks noGrp="1"/>
          </p:cNvSpPr>
          <p:nvPr>
            <p:ph sz="quarter" idx="12"/>
          </p:nvPr>
        </p:nvSpPr>
        <p:spPr>
          <a:xfrm>
            <a:off x="2320757" y="928957"/>
            <a:ext cx="6500138" cy="4279005"/>
          </a:xfrm>
        </p:spPr>
        <p:txBody>
          <a:bodyPr/>
          <a:lstStyle/>
          <a:p>
            <a:r>
              <a:rPr lang="en-US" dirty="0"/>
              <a:t>Entity that can change businesses over time, multiple issuances and assets</a:t>
            </a:r>
          </a:p>
          <a:p>
            <a:endParaRPr lang="en-US" dirty="0"/>
          </a:p>
          <a:p>
            <a:endParaRPr lang="en-US" dirty="0"/>
          </a:p>
          <a:p>
            <a:r>
              <a:rPr lang="en-US" dirty="0"/>
              <a:t>Debt issued by public entity</a:t>
            </a:r>
          </a:p>
          <a:p>
            <a:r>
              <a:rPr lang="en-US" dirty="0"/>
              <a:t>Often supported by taxing ability</a:t>
            </a:r>
          </a:p>
          <a:p>
            <a:r>
              <a:rPr lang="en-US" dirty="0"/>
              <a:t>Can be single asset, but may not be bankruptcy remote from the related government entity </a:t>
            </a:r>
          </a:p>
          <a:p>
            <a:r>
              <a:rPr lang="en-US" dirty="0"/>
              <a:t>Often used for DBT projects</a:t>
            </a:r>
          </a:p>
          <a:p>
            <a:pPr marL="342900" indent="-342900">
              <a:buFont typeface="Arial" panose="020B0604020202020204" pitchFamily="34" charset="0"/>
              <a:buChar char="•"/>
            </a:pPr>
            <a:endParaRPr lang="en-US" dirty="0"/>
          </a:p>
          <a:p>
            <a:endParaRPr lang="en-US" dirty="0"/>
          </a:p>
          <a:p>
            <a:r>
              <a:rPr lang="en-US" dirty="0"/>
              <a:t>Stand alone asset, with covenants limiting its purpose</a:t>
            </a:r>
          </a:p>
          <a:p>
            <a:r>
              <a:rPr lang="en-US" dirty="0"/>
              <a:t>Often for PPP and DBFOM projects</a:t>
            </a:r>
          </a:p>
          <a:p>
            <a:endParaRPr lang="en-US" dirty="0"/>
          </a:p>
          <a:p>
            <a:endParaRPr lang="en-US" dirty="0"/>
          </a:p>
          <a:p>
            <a:endParaRPr lang="en-US" dirty="0"/>
          </a:p>
          <a:p>
            <a:endParaRPr lang="en-US" dirty="0"/>
          </a:p>
        </p:txBody>
      </p:sp>
      <p:sp>
        <p:nvSpPr>
          <p:cNvPr id="6" name="Rectangle 5"/>
          <p:cNvSpPr/>
          <p:nvPr/>
        </p:nvSpPr>
        <p:spPr>
          <a:xfrm>
            <a:off x="317352" y="909702"/>
            <a:ext cx="1735184" cy="756932"/>
          </a:xfrm>
          <a:prstGeom prst="rect">
            <a:avLst/>
          </a:prstGeom>
          <a:gradFill>
            <a:gsLst>
              <a:gs pos="0">
                <a:schemeClr val="tx2">
                  <a:lumMod val="7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Corporate</a:t>
            </a:r>
            <a:endParaRPr lang="en-US" sz="1600" dirty="0"/>
          </a:p>
        </p:txBody>
      </p:sp>
      <p:sp>
        <p:nvSpPr>
          <p:cNvPr id="7" name="Rectangle 6"/>
          <p:cNvSpPr/>
          <p:nvPr/>
        </p:nvSpPr>
        <p:spPr>
          <a:xfrm>
            <a:off x="317352" y="2724158"/>
            <a:ext cx="1735184" cy="769364"/>
          </a:xfrm>
          <a:prstGeom prst="rect">
            <a:avLst/>
          </a:prstGeom>
          <a:gradFill>
            <a:gsLst>
              <a:gs pos="0">
                <a:schemeClr val="accent3">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Public Finance</a:t>
            </a:r>
          </a:p>
        </p:txBody>
      </p:sp>
      <p:sp>
        <p:nvSpPr>
          <p:cNvPr id="8" name="Rectangle 7"/>
          <p:cNvSpPr/>
          <p:nvPr/>
        </p:nvSpPr>
        <p:spPr>
          <a:xfrm>
            <a:off x="317352" y="4830677"/>
            <a:ext cx="1735184" cy="754570"/>
          </a:xfrm>
          <a:prstGeom prst="rect">
            <a:avLst/>
          </a:prstGeom>
          <a:gradFill>
            <a:gsLst>
              <a:gs pos="0">
                <a:srgbClr val="00B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Project Finance</a:t>
            </a:r>
            <a:endParaRPr lang="en-US" sz="1600" dirty="0"/>
          </a:p>
        </p:txBody>
      </p:sp>
    </p:spTree>
    <p:extLst>
      <p:ext uri="{BB962C8B-B14F-4D97-AF65-F5344CB8AC3E}">
        <p14:creationId xmlns:p14="http://schemas.microsoft.com/office/powerpoint/2010/main" val="229794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C00000"/>
                </a:solidFill>
              </a:rPr>
              <a:t>Project Finance Ratings</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4</a:t>
            </a:fld>
            <a:endParaRPr lang="en-US" dirty="0"/>
          </a:p>
        </p:txBody>
      </p:sp>
      <p:sp>
        <p:nvSpPr>
          <p:cNvPr id="5" name="Content Placeholder 4"/>
          <p:cNvSpPr>
            <a:spLocks noGrp="1"/>
          </p:cNvSpPr>
          <p:nvPr>
            <p:ph sz="quarter" idx="12"/>
          </p:nvPr>
        </p:nvSpPr>
        <p:spPr>
          <a:xfrm>
            <a:off x="317351" y="1009718"/>
            <a:ext cx="8503543" cy="4279005"/>
          </a:xfrm>
        </p:spPr>
        <p:txBody>
          <a:bodyPr/>
          <a:lstStyle/>
          <a:p>
            <a:pPr marL="342900" indent="-342900">
              <a:buFont typeface="Arial" panose="020B0604020202020204" pitchFamily="34" charset="0"/>
              <a:buChar char="•"/>
            </a:pPr>
            <a:r>
              <a:rPr lang="en-US" dirty="0"/>
              <a:t>Generally for a single asset or small portfolio</a:t>
            </a:r>
          </a:p>
          <a:p>
            <a:pPr marL="342900" indent="-342900">
              <a:buFont typeface="Arial" panose="020B0604020202020204" pitchFamily="34" charset="0"/>
              <a:buChar char="•"/>
            </a:pPr>
            <a:r>
              <a:rPr lang="en-US" dirty="0"/>
              <a:t>Limitations on the ability to expand or change purpose.</a:t>
            </a:r>
          </a:p>
          <a:p>
            <a:pPr marL="342900" indent="-342900">
              <a:buFont typeface="Arial" panose="020B0604020202020204" pitchFamily="34" charset="0"/>
              <a:buChar char="•"/>
            </a:pPr>
            <a:r>
              <a:rPr lang="en-US" dirty="0"/>
              <a:t>Set up as independent entities (SPEs) that are arms length from corporate or private equity sponsors.</a:t>
            </a:r>
          </a:p>
          <a:p>
            <a:pPr marL="342900" indent="-342900">
              <a:buFont typeface="Arial" panose="020B0604020202020204" pitchFamily="34" charset="0"/>
              <a:buChar char="•"/>
            </a:pPr>
            <a:r>
              <a:rPr lang="en-US" dirty="0"/>
              <a:t>Project financing structure enables greater potential leverage than a corporate at the same rating level due to restrictions on purpose.</a:t>
            </a:r>
          </a:p>
          <a:p>
            <a:pPr marL="342900" indent="-342900">
              <a:buFont typeface="Arial" panose="020B0604020202020204" pitchFamily="34" charset="0"/>
              <a:buChar char="•"/>
            </a:pPr>
            <a:r>
              <a:rPr lang="en-US" dirty="0"/>
              <a:t>Rated on same scale as corporates, but we look through the debt term.</a:t>
            </a:r>
          </a:p>
          <a:p>
            <a:pPr marL="342900" indent="-342900">
              <a:buFont typeface="Arial" panose="020B0604020202020204" pitchFamily="34" charset="0"/>
              <a:buChar char="•"/>
            </a:pPr>
            <a:r>
              <a:rPr lang="en-US" dirty="0"/>
              <a:t>PPP (Public Private Partnerships) are usually structured and rated as a project financing</a:t>
            </a:r>
          </a:p>
          <a:p>
            <a:r>
              <a:rPr lang="en-US" b="1" i="1" dirty="0"/>
              <a:t>Example asset types:</a:t>
            </a:r>
          </a:p>
        </p:txBody>
      </p:sp>
      <p:sp>
        <p:nvSpPr>
          <p:cNvPr id="6" name="Rectangle 5"/>
          <p:cNvSpPr/>
          <p:nvPr/>
        </p:nvSpPr>
        <p:spPr>
          <a:xfrm>
            <a:off x="317351" y="4539575"/>
            <a:ext cx="1478398" cy="1442584"/>
          </a:xfrm>
          <a:prstGeom prst="rect">
            <a:avLst/>
          </a:prstGeom>
          <a:gradFill>
            <a:gsLst>
              <a:gs pos="0">
                <a:schemeClr val="tx2">
                  <a:lumMod val="7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Power</a:t>
            </a:r>
          </a:p>
          <a:p>
            <a:pPr algn="ctr"/>
            <a:endParaRPr lang="en-US" sz="1600" dirty="0"/>
          </a:p>
          <a:p>
            <a:pPr algn="ctr"/>
            <a:endParaRPr lang="en-US" sz="1600" dirty="0"/>
          </a:p>
          <a:p>
            <a:pPr algn="ctr"/>
            <a:r>
              <a:rPr lang="en-US" sz="1600" dirty="0"/>
              <a:t>Gas Fired</a:t>
            </a:r>
          </a:p>
          <a:p>
            <a:pPr algn="ctr"/>
            <a:r>
              <a:rPr lang="en-US" sz="1600" dirty="0"/>
              <a:t>Coal Fired</a:t>
            </a:r>
          </a:p>
        </p:txBody>
      </p:sp>
      <p:sp>
        <p:nvSpPr>
          <p:cNvPr id="7" name="Rectangle 6"/>
          <p:cNvSpPr/>
          <p:nvPr/>
        </p:nvSpPr>
        <p:spPr>
          <a:xfrm>
            <a:off x="1872863" y="4539576"/>
            <a:ext cx="1735184" cy="1442584"/>
          </a:xfrm>
          <a:prstGeom prst="rect">
            <a:avLst/>
          </a:prstGeom>
          <a:gradFill>
            <a:gsLst>
              <a:gs pos="0">
                <a:schemeClr val="accent3">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Renewables</a:t>
            </a:r>
          </a:p>
          <a:p>
            <a:pPr algn="ctr"/>
            <a:endParaRPr lang="en-US" sz="1600" dirty="0"/>
          </a:p>
          <a:p>
            <a:pPr algn="ctr"/>
            <a:r>
              <a:rPr lang="en-US" sz="1600" dirty="0"/>
              <a:t>Wind, Solar, Geothermal, Biomass</a:t>
            </a:r>
          </a:p>
        </p:txBody>
      </p:sp>
      <p:sp>
        <p:nvSpPr>
          <p:cNvPr id="8" name="Rectangle 7"/>
          <p:cNvSpPr/>
          <p:nvPr/>
        </p:nvSpPr>
        <p:spPr>
          <a:xfrm>
            <a:off x="3688807" y="4539576"/>
            <a:ext cx="1735184" cy="1442584"/>
          </a:xfrm>
          <a:prstGeom prst="rect">
            <a:avLst/>
          </a:prstGeom>
          <a:gradFill>
            <a:gsLst>
              <a:gs pos="0">
                <a:srgbClr val="00B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Transportation</a:t>
            </a:r>
          </a:p>
          <a:p>
            <a:pPr algn="ctr"/>
            <a:endParaRPr lang="en-US" sz="1600" dirty="0"/>
          </a:p>
          <a:p>
            <a:pPr algn="ctr"/>
            <a:r>
              <a:rPr lang="en-US" sz="1600" dirty="0"/>
              <a:t>Toll Roads, Bridges, Airports, </a:t>
            </a:r>
          </a:p>
          <a:p>
            <a:pPr algn="ctr"/>
            <a:r>
              <a:rPr lang="en-US" sz="1600" dirty="0"/>
              <a:t>Light Rail</a:t>
            </a:r>
          </a:p>
        </p:txBody>
      </p:sp>
      <p:sp>
        <p:nvSpPr>
          <p:cNvPr id="9" name="Rectangle 8"/>
          <p:cNvSpPr/>
          <p:nvPr/>
        </p:nvSpPr>
        <p:spPr>
          <a:xfrm>
            <a:off x="5513912" y="4539575"/>
            <a:ext cx="1735184" cy="1442584"/>
          </a:xfrm>
          <a:prstGeom prst="rect">
            <a:avLst/>
          </a:prstGeom>
          <a:gradFill>
            <a:gsLst>
              <a:gs pos="0">
                <a:srgbClr val="0070C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Social Infra.</a:t>
            </a:r>
          </a:p>
          <a:p>
            <a:pPr algn="ctr"/>
            <a:endParaRPr lang="en-US" sz="1600" dirty="0"/>
          </a:p>
          <a:p>
            <a:pPr algn="ctr"/>
            <a:r>
              <a:rPr lang="en-US" sz="1600" dirty="0"/>
              <a:t>Schools, Jails, Hospitals, Hotels, Stadiums</a:t>
            </a:r>
          </a:p>
        </p:txBody>
      </p:sp>
      <p:sp>
        <p:nvSpPr>
          <p:cNvPr id="10" name="Rectangle 9"/>
          <p:cNvSpPr/>
          <p:nvPr/>
        </p:nvSpPr>
        <p:spPr>
          <a:xfrm>
            <a:off x="7340896" y="4539574"/>
            <a:ext cx="1735184" cy="1442584"/>
          </a:xfrm>
          <a:prstGeom prst="rect">
            <a:avLst/>
          </a:prstGeom>
          <a:gradFill>
            <a:gsLst>
              <a:gs pos="0">
                <a:srgbClr val="7030A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Industrial</a:t>
            </a:r>
          </a:p>
          <a:p>
            <a:pPr algn="ctr"/>
            <a:r>
              <a:rPr lang="en-US" sz="1600" dirty="0"/>
              <a:t>Waste Processing, </a:t>
            </a:r>
          </a:p>
          <a:p>
            <a:pPr algn="ctr"/>
            <a:r>
              <a:rPr lang="en-US" sz="1600" dirty="0"/>
              <a:t>LNG Plant,</a:t>
            </a:r>
          </a:p>
          <a:p>
            <a:pPr algn="ctr"/>
            <a:r>
              <a:rPr lang="en-US" sz="1600" dirty="0" err="1"/>
              <a:t>Drillships</a:t>
            </a:r>
            <a:r>
              <a:rPr lang="en-US" sz="1600" dirty="0"/>
              <a:t>,</a:t>
            </a:r>
          </a:p>
          <a:p>
            <a:pPr algn="ctr"/>
            <a:r>
              <a:rPr lang="en-US" sz="1600" dirty="0"/>
              <a:t>Ethanol Plants </a:t>
            </a:r>
          </a:p>
        </p:txBody>
      </p:sp>
    </p:spTree>
    <p:extLst>
      <p:ext uri="{BB962C8B-B14F-4D97-AF65-F5344CB8AC3E}">
        <p14:creationId xmlns:p14="http://schemas.microsoft.com/office/powerpoint/2010/main" val="210663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4"/>
          </p:nvPr>
        </p:nvSpPr>
        <p:spPr>
          <a:xfrm>
            <a:off x="349046" y="204020"/>
            <a:ext cx="7402874" cy="680156"/>
          </a:xfrm>
        </p:spPr>
        <p:txBody>
          <a:bodyPr/>
          <a:lstStyle/>
          <a:p>
            <a:pPr>
              <a:spcBef>
                <a:spcPct val="0"/>
              </a:spcBef>
            </a:pPr>
            <a:r>
              <a:rPr lang="en-US" sz="2800" b="1" dirty="0">
                <a:solidFill>
                  <a:schemeClr val="tx1"/>
                </a:solidFill>
                <a:latin typeface="Arial" panose="020B0604020202020204" pitchFamily="34" charset="0"/>
                <a:cs typeface="Arial" panose="020B0604020202020204" pitchFamily="34" charset="0"/>
              </a:rPr>
              <a:t>Project Finance Ratings Framework </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167" t="7896" r="1666" b="8248"/>
          <a:stretch/>
        </p:blipFill>
        <p:spPr>
          <a:xfrm>
            <a:off x="838199" y="1450975"/>
            <a:ext cx="7640143" cy="4124325"/>
          </a:xfrm>
          <a:prstGeom prst="rect">
            <a:avLst/>
          </a:prstGeom>
        </p:spPr>
      </p:pic>
      <p:sp>
        <p:nvSpPr>
          <p:cNvPr id="6" name="Slide Number Placeholder 4"/>
          <p:cNvSpPr txBox="1">
            <a:spLocks/>
          </p:cNvSpPr>
          <p:nvPr/>
        </p:nvSpPr>
        <p:spPr>
          <a:xfrm>
            <a:off x="8492205" y="6386334"/>
            <a:ext cx="383905" cy="254684"/>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MS PGothic" charset="0"/>
                <a:cs typeface="MS PGothic"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r>
              <a:rPr lang="en-US" sz="1000"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84072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6" y="193037"/>
            <a:ext cx="6076025" cy="893925"/>
          </a:xfrm>
        </p:spPr>
        <p:txBody>
          <a:bodyPr/>
          <a:lstStyle/>
          <a:p>
            <a:r>
              <a:rPr lang="en-US" sz="3200" b="1" dirty="0">
                <a:solidFill>
                  <a:srgbClr val="C00000"/>
                </a:solidFill>
              </a:rPr>
              <a:t>Selected Rated Projects</a:t>
            </a:r>
          </a:p>
        </p:txBody>
      </p:sp>
      <p:sp>
        <p:nvSpPr>
          <p:cNvPr id="5" name="Slide Number Placeholder 4"/>
          <p:cNvSpPr>
            <a:spLocks noGrp="1"/>
          </p:cNvSpPr>
          <p:nvPr>
            <p:ph type="sldNum" sz="quarter" idx="18"/>
          </p:nvPr>
        </p:nvSpPr>
        <p:spPr/>
        <p:txBody>
          <a:bodyPr/>
          <a:lstStyle/>
          <a:p>
            <a:fld id="{BDDC3DCF-E0A7-DA4A-BC2C-1EC3743A297B}" type="slidenum">
              <a:rPr lang="en-US" smtClean="0"/>
              <a:pPr/>
              <a:t>6</a:t>
            </a:fld>
            <a:endParaRPr lang="en-US" dirty="0"/>
          </a:p>
        </p:txBody>
      </p:sp>
      <p:sp>
        <p:nvSpPr>
          <p:cNvPr id="3" name="Rectangle 2"/>
          <p:cNvSpPr/>
          <p:nvPr/>
        </p:nvSpPr>
        <p:spPr>
          <a:xfrm>
            <a:off x="428625" y="1304925"/>
            <a:ext cx="8186457" cy="2247900"/>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428625" y="3552824"/>
            <a:ext cx="8186457" cy="2238375"/>
          </a:xfrm>
          <a:prstGeom prst="rect">
            <a:avLst/>
          </a:prstGeom>
          <a:solidFill>
            <a:srgbClr val="CC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1860914"/>
            <a:ext cx="461665" cy="1110560"/>
          </a:xfrm>
          <a:prstGeom prst="rect">
            <a:avLst/>
          </a:prstGeom>
          <a:noFill/>
        </p:spPr>
        <p:txBody>
          <a:bodyPr vert="vert270" wrap="none" rtlCol="0">
            <a:spAutoFit/>
          </a:bodyPr>
          <a:lstStyle>
            <a:defPPr>
              <a:defRPr lang="en-US"/>
            </a:defPPr>
          </a:lstStyle>
          <a:p>
            <a:r>
              <a:rPr lang="en-US" dirty="0"/>
              <a:t>Availability</a:t>
            </a:r>
          </a:p>
        </p:txBody>
      </p:sp>
      <p:sp>
        <p:nvSpPr>
          <p:cNvPr id="10" name="TextBox 9"/>
          <p:cNvSpPr txBox="1"/>
          <p:nvPr/>
        </p:nvSpPr>
        <p:spPr>
          <a:xfrm>
            <a:off x="0" y="4045589"/>
            <a:ext cx="461665" cy="1252843"/>
          </a:xfrm>
          <a:prstGeom prst="rect">
            <a:avLst/>
          </a:prstGeom>
          <a:noFill/>
        </p:spPr>
        <p:txBody>
          <a:bodyPr vert="vert270" wrap="none" rtlCol="0">
            <a:spAutoFit/>
          </a:bodyPr>
          <a:lstStyle/>
          <a:p>
            <a:r>
              <a:rPr lang="en-US" dirty="0"/>
              <a:t>Volume-Risk</a:t>
            </a:r>
          </a:p>
        </p:txBody>
      </p:sp>
      <p:sp>
        <p:nvSpPr>
          <p:cNvPr id="11" name="TextBox 10"/>
          <p:cNvSpPr txBox="1"/>
          <p:nvPr/>
        </p:nvSpPr>
        <p:spPr>
          <a:xfrm>
            <a:off x="428625" y="875141"/>
            <a:ext cx="1351396" cy="369332"/>
          </a:xfrm>
          <a:prstGeom prst="rect">
            <a:avLst/>
          </a:prstGeom>
          <a:noFill/>
        </p:spPr>
        <p:txBody>
          <a:bodyPr wrap="none" rtlCol="0">
            <a:spAutoFit/>
          </a:bodyPr>
          <a:lstStyle/>
          <a:p>
            <a:r>
              <a:rPr lang="en-US" dirty="0"/>
              <a:t>Road/Bridge</a:t>
            </a:r>
          </a:p>
        </p:txBody>
      </p:sp>
      <p:sp>
        <p:nvSpPr>
          <p:cNvPr id="12" name="TextBox 11"/>
          <p:cNvSpPr txBox="1"/>
          <p:nvPr/>
        </p:nvSpPr>
        <p:spPr>
          <a:xfrm>
            <a:off x="2407896" y="915406"/>
            <a:ext cx="522387" cy="369332"/>
          </a:xfrm>
          <a:prstGeom prst="rect">
            <a:avLst/>
          </a:prstGeom>
          <a:noFill/>
        </p:spPr>
        <p:txBody>
          <a:bodyPr wrap="none" rtlCol="0">
            <a:spAutoFit/>
          </a:bodyPr>
          <a:lstStyle/>
          <a:p>
            <a:r>
              <a:rPr lang="en-US" dirty="0"/>
              <a:t>LVR</a:t>
            </a:r>
          </a:p>
        </p:txBody>
      </p:sp>
      <p:sp>
        <p:nvSpPr>
          <p:cNvPr id="13" name="TextBox 12"/>
          <p:cNvSpPr txBox="1"/>
          <p:nvPr/>
        </p:nvSpPr>
        <p:spPr>
          <a:xfrm>
            <a:off x="4035688" y="902296"/>
            <a:ext cx="877035" cy="369332"/>
          </a:xfrm>
          <a:prstGeom prst="rect">
            <a:avLst/>
          </a:prstGeom>
          <a:noFill/>
        </p:spPr>
        <p:txBody>
          <a:bodyPr wrap="none" rtlCol="0">
            <a:spAutoFit/>
          </a:bodyPr>
          <a:lstStyle/>
          <a:p>
            <a:r>
              <a:rPr lang="en-US" dirty="0"/>
              <a:t>Parking</a:t>
            </a:r>
          </a:p>
        </p:txBody>
      </p:sp>
      <p:sp>
        <p:nvSpPr>
          <p:cNvPr id="14" name="TextBox 13"/>
          <p:cNvSpPr txBox="1"/>
          <p:nvPr/>
        </p:nvSpPr>
        <p:spPr>
          <a:xfrm>
            <a:off x="6831358" y="902296"/>
            <a:ext cx="1840953" cy="369332"/>
          </a:xfrm>
          <a:prstGeom prst="rect">
            <a:avLst/>
          </a:prstGeom>
          <a:noFill/>
        </p:spPr>
        <p:txBody>
          <a:bodyPr wrap="none" rtlCol="0">
            <a:spAutoFit/>
          </a:bodyPr>
          <a:lstStyle/>
          <a:p>
            <a:r>
              <a:rPr lang="en-US" dirty="0"/>
              <a:t>Social/Real Estate</a:t>
            </a:r>
          </a:p>
        </p:txBody>
      </p:sp>
      <p:sp>
        <p:nvSpPr>
          <p:cNvPr id="15" name="TextBox 14"/>
          <p:cNvSpPr txBox="1"/>
          <p:nvPr/>
        </p:nvSpPr>
        <p:spPr>
          <a:xfrm>
            <a:off x="5526136" y="891250"/>
            <a:ext cx="851515" cy="369332"/>
          </a:xfrm>
          <a:prstGeom prst="rect">
            <a:avLst/>
          </a:prstGeom>
          <a:noFill/>
        </p:spPr>
        <p:txBody>
          <a:bodyPr wrap="none" rtlCol="0">
            <a:spAutoFit/>
          </a:bodyPr>
          <a:lstStyle/>
          <a:p>
            <a:r>
              <a:rPr lang="en-US" dirty="0"/>
              <a:t>Airport</a:t>
            </a:r>
          </a:p>
        </p:txBody>
      </p:sp>
      <p:sp>
        <p:nvSpPr>
          <p:cNvPr id="16" name="TextBox 15"/>
          <p:cNvSpPr txBox="1"/>
          <p:nvPr/>
        </p:nvSpPr>
        <p:spPr>
          <a:xfrm>
            <a:off x="469304" y="2021483"/>
            <a:ext cx="1814407" cy="1200329"/>
          </a:xfrm>
          <a:prstGeom prst="rect">
            <a:avLst/>
          </a:prstGeom>
          <a:noFill/>
        </p:spPr>
        <p:txBody>
          <a:bodyPr wrap="none" rtlCol="0">
            <a:spAutoFit/>
          </a:bodyPr>
          <a:lstStyle/>
          <a:p>
            <a:r>
              <a:rPr lang="en-US" dirty="0"/>
              <a:t>Central 70</a:t>
            </a:r>
          </a:p>
          <a:p>
            <a:r>
              <a:rPr lang="en-US" dirty="0" err="1"/>
              <a:t>Gordie</a:t>
            </a:r>
            <a:r>
              <a:rPr lang="en-US" dirty="0"/>
              <a:t> Howe</a:t>
            </a:r>
          </a:p>
          <a:p>
            <a:r>
              <a:rPr lang="en-US" dirty="0"/>
              <a:t>East End Crossing</a:t>
            </a:r>
          </a:p>
          <a:p>
            <a:r>
              <a:rPr lang="en-US" dirty="0"/>
              <a:t>Goethals Bridge</a:t>
            </a:r>
          </a:p>
        </p:txBody>
      </p:sp>
      <p:sp>
        <p:nvSpPr>
          <p:cNvPr id="17" name="TextBox 16"/>
          <p:cNvSpPr txBox="1"/>
          <p:nvPr/>
        </p:nvSpPr>
        <p:spPr>
          <a:xfrm>
            <a:off x="2265044" y="4199461"/>
            <a:ext cx="1236236" cy="646331"/>
          </a:xfrm>
          <a:prstGeom prst="rect">
            <a:avLst/>
          </a:prstGeom>
          <a:noFill/>
        </p:spPr>
        <p:txBody>
          <a:bodyPr wrap="none" rtlCol="0">
            <a:spAutoFit/>
          </a:bodyPr>
          <a:lstStyle/>
          <a:p>
            <a:r>
              <a:rPr lang="en-US" dirty="0"/>
              <a:t>Purple Line</a:t>
            </a:r>
          </a:p>
          <a:p>
            <a:r>
              <a:rPr lang="en-US" dirty="0" err="1"/>
              <a:t>Grandlinq</a:t>
            </a:r>
            <a:endParaRPr lang="en-US" dirty="0"/>
          </a:p>
        </p:txBody>
      </p:sp>
      <p:sp>
        <p:nvSpPr>
          <p:cNvPr id="18" name="TextBox 17"/>
          <p:cNvSpPr txBox="1"/>
          <p:nvPr/>
        </p:nvSpPr>
        <p:spPr>
          <a:xfrm>
            <a:off x="461665" y="4045589"/>
            <a:ext cx="1803379" cy="1477328"/>
          </a:xfrm>
          <a:prstGeom prst="rect">
            <a:avLst/>
          </a:prstGeom>
          <a:noFill/>
        </p:spPr>
        <p:txBody>
          <a:bodyPr wrap="none" rtlCol="0">
            <a:spAutoFit/>
          </a:bodyPr>
          <a:lstStyle/>
          <a:p>
            <a:r>
              <a:rPr lang="en-US" dirty="0"/>
              <a:t>I95 Express</a:t>
            </a:r>
          </a:p>
          <a:p>
            <a:r>
              <a:rPr lang="en-US" dirty="0"/>
              <a:t>407 East</a:t>
            </a:r>
          </a:p>
          <a:p>
            <a:r>
              <a:rPr lang="en-US" dirty="0"/>
              <a:t>407 International</a:t>
            </a:r>
          </a:p>
          <a:p>
            <a:r>
              <a:rPr lang="en-US" dirty="0"/>
              <a:t>ITR</a:t>
            </a:r>
          </a:p>
          <a:p>
            <a:r>
              <a:rPr lang="en-US" dirty="0"/>
              <a:t>Chicago Skyway</a:t>
            </a:r>
          </a:p>
        </p:txBody>
      </p:sp>
      <p:sp>
        <p:nvSpPr>
          <p:cNvPr id="19" name="TextBox 18"/>
          <p:cNvSpPr txBox="1"/>
          <p:nvPr/>
        </p:nvSpPr>
        <p:spPr>
          <a:xfrm>
            <a:off x="3779585" y="3846036"/>
            <a:ext cx="1882118" cy="646331"/>
          </a:xfrm>
          <a:prstGeom prst="rect">
            <a:avLst/>
          </a:prstGeom>
          <a:noFill/>
        </p:spPr>
        <p:txBody>
          <a:bodyPr wrap="none" rtlCol="0">
            <a:spAutoFit/>
          </a:bodyPr>
          <a:lstStyle/>
          <a:p>
            <a:r>
              <a:rPr lang="en-US" dirty="0"/>
              <a:t>Chicago Parking</a:t>
            </a:r>
          </a:p>
          <a:p>
            <a:r>
              <a:rPr lang="en-US" dirty="0" err="1"/>
              <a:t>Millenium</a:t>
            </a:r>
            <a:r>
              <a:rPr lang="en-US" dirty="0"/>
              <a:t> Parking</a:t>
            </a:r>
          </a:p>
        </p:txBody>
      </p:sp>
      <p:sp>
        <p:nvSpPr>
          <p:cNvPr id="20" name="TextBox 19"/>
          <p:cNvSpPr txBox="1"/>
          <p:nvPr/>
        </p:nvSpPr>
        <p:spPr>
          <a:xfrm>
            <a:off x="5415691" y="2252315"/>
            <a:ext cx="1435008" cy="646331"/>
          </a:xfrm>
          <a:prstGeom prst="rect">
            <a:avLst/>
          </a:prstGeom>
          <a:noFill/>
        </p:spPr>
        <p:txBody>
          <a:bodyPr wrap="none" rtlCol="0">
            <a:spAutoFit/>
          </a:bodyPr>
          <a:lstStyle/>
          <a:p>
            <a:r>
              <a:rPr lang="en-US" dirty="0"/>
              <a:t>Denver Great</a:t>
            </a:r>
          </a:p>
          <a:p>
            <a:r>
              <a:rPr lang="en-US" dirty="0"/>
              <a:t>Hall</a:t>
            </a:r>
          </a:p>
        </p:txBody>
      </p:sp>
      <p:sp>
        <p:nvSpPr>
          <p:cNvPr id="21" name="TextBox 20"/>
          <p:cNvSpPr txBox="1"/>
          <p:nvPr/>
        </p:nvSpPr>
        <p:spPr>
          <a:xfrm>
            <a:off x="6850699" y="1605984"/>
            <a:ext cx="1608838" cy="1754326"/>
          </a:xfrm>
          <a:prstGeom prst="rect">
            <a:avLst/>
          </a:prstGeom>
          <a:noFill/>
        </p:spPr>
        <p:txBody>
          <a:bodyPr wrap="none" rtlCol="0">
            <a:spAutoFit/>
          </a:bodyPr>
          <a:lstStyle/>
          <a:p>
            <a:r>
              <a:rPr lang="en-US" dirty="0"/>
              <a:t>ABC Schools</a:t>
            </a:r>
          </a:p>
          <a:p>
            <a:r>
              <a:rPr lang="en-US" dirty="0"/>
              <a:t>Aspire </a:t>
            </a:r>
            <a:r>
              <a:rPr lang="en-US" dirty="0" err="1"/>
              <a:t>Defence</a:t>
            </a:r>
            <a:endParaRPr lang="en-US" dirty="0"/>
          </a:p>
          <a:p>
            <a:r>
              <a:rPr lang="en-US" dirty="0"/>
              <a:t>Hospital Infra</a:t>
            </a:r>
          </a:p>
          <a:p>
            <a:r>
              <a:rPr lang="en-US" dirty="0"/>
              <a:t>Partners (NOH)</a:t>
            </a:r>
          </a:p>
          <a:p>
            <a:r>
              <a:rPr lang="en-US" dirty="0"/>
              <a:t>Plenary Health</a:t>
            </a:r>
          </a:p>
          <a:p>
            <a:r>
              <a:rPr lang="en-US" dirty="0"/>
              <a:t>Niagara</a:t>
            </a:r>
          </a:p>
        </p:txBody>
      </p:sp>
      <p:sp>
        <p:nvSpPr>
          <p:cNvPr id="22" name="TextBox 21"/>
          <p:cNvSpPr txBox="1"/>
          <p:nvPr/>
        </p:nvSpPr>
        <p:spPr>
          <a:xfrm>
            <a:off x="6850699" y="3802399"/>
            <a:ext cx="1810239" cy="1477328"/>
          </a:xfrm>
          <a:prstGeom prst="rect">
            <a:avLst/>
          </a:prstGeom>
          <a:noFill/>
        </p:spPr>
        <p:txBody>
          <a:bodyPr wrap="none" rtlCol="0">
            <a:spAutoFit/>
          </a:bodyPr>
          <a:lstStyle/>
          <a:p>
            <a:r>
              <a:rPr lang="en-US" dirty="0"/>
              <a:t>Denver </a:t>
            </a:r>
            <a:r>
              <a:rPr lang="en-US" dirty="0" err="1"/>
              <a:t>Conventn</a:t>
            </a:r>
            <a:endParaRPr lang="en-US" dirty="0"/>
          </a:p>
          <a:p>
            <a:r>
              <a:rPr lang="en-US" dirty="0"/>
              <a:t>Center Hotel</a:t>
            </a:r>
          </a:p>
          <a:p>
            <a:endParaRPr lang="en-US" dirty="0"/>
          </a:p>
          <a:p>
            <a:endParaRPr lang="en-US" dirty="0"/>
          </a:p>
          <a:p>
            <a:r>
              <a:rPr lang="en-US" dirty="0"/>
              <a:t>Yankees Stadium</a:t>
            </a:r>
          </a:p>
        </p:txBody>
      </p:sp>
      <p:sp>
        <p:nvSpPr>
          <p:cNvPr id="23" name="TextBox 22"/>
          <p:cNvSpPr txBox="1"/>
          <p:nvPr/>
        </p:nvSpPr>
        <p:spPr>
          <a:xfrm>
            <a:off x="5396350" y="4638256"/>
            <a:ext cx="1656094" cy="369332"/>
          </a:xfrm>
          <a:prstGeom prst="rect">
            <a:avLst/>
          </a:prstGeom>
          <a:noFill/>
        </p:spPr>
        <p:txBody>
          <a:bodyPr wrap="none" rtlCol="0">
            <a:spAutoFit/>
          </a:bodyPr>
          <a:lstStyle/>
          <a:p>
            <a:r>
              <a:rPr lang="en-US" dirty="0"/>
              <a:t>Panama Airport</a:t>
            </a:r>
          </a:p>
        </p:txBody>
      </p:sp>
    </p:spTree>
    <p:extLst>
      <p:ext uri="{BB962C8B-B14F-4D97-AF65-F5344CB8AC3E}">
        <p14:creationId xmlns:p14="http://schemas.microsoft.com/office/powerpoint/2010/main" val="102908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Arial" charset="0"/>
              <a:buChar char="•"/>
            </a:pPr>
            <a:r>
              <a:rPr lang="en-US" b="0" dirty="0"/>
              <a:t>Fair allocation of risk under the concession</a:t>
            </a:r>
          </a:p>
          <a:p>
            <a:pPr marL="342900" indent="-342900">
              <a:buFont typeface="Arial" charset="0"/>
              <a:buChar char="•"/>
            </a:pPr>
            <a:r>
              <a:rPr lang="en-US" b="0" dirty="0"/>
              <a:t>Funding Sources</a:t>
            </a:r>
          </a:p>
          <a:p>
            <a:pPr marL="342900" indent="-342900">
              <a:buFont typeface="Arial" charset="0"/>
              <a:buChar char="•"/>
            </a:pPr>
            <a:r>
              <a:rPr lang="en-US" b="0" dirty="0"/>
              <a:t>Political Acceptance</a:t>
            </a:r>
          </a:p>
          <a:p>
            <a:pPr marL="342900" indent="-342900">
              <a:buFont typeface="Arial" charset="0"/>
              <a:buChar char="•"/>
            </a:pPr>
            <a:r>
              <a:rPr lang="en-US" b="0" dirty="0"/>
              <a:t>Experienced construction EPC contractors</a:t>
            </a:r>
          </a:p>
          <a:p>
            <a:pPr marL="342900" indent="-342900">
              <a:buFont typeface="Arial" charset="0"/>
              <a:buChar char="•"/>
            </a:pPr>
            <a:r>
              <a:rPr lang="en-US" b="0" dirty="0"/>
              <a:t>Well defined need and scope</a:t>
            </a:r>
          </a:p>
          <a:p>
            <a:pPr marL="342900" indent="-342900">
              <a:buFont typeface="Arial" charset="0"/>
              <a:buChar char="•"/>
            </a:pPr>
            <a:r>
              <a:rPr lang="en-US" b="0" dirty="0"/>
              <a:t>Bidding process decision based on multiple reasons, not just price.</a:t>
            </a:r>
          </a:p>
          <a:p>
            <a:pPr marL="342900" indent="-342900">
              <a:buFont typeface="Arial" charset="0"/>
              <a:buChar char="•"/>
            </a:pPr>
            <a:endParaRPr lang="en-US" dirty="0"/>
          </a:p>
        </p:txBody>
      </p:sp>
      <p:sp>
        <p:nvSpPr>
          <p:cNvPr id="3" name="Footer Placeholder 2"/>
          <p:cNvSpPr>
            <a:spLocks noGrp="1"/>
          </p:cNvSpPr>
          <p:nvPr>
            <p:ph type="ftr" sz="quarter" idx="15"/>
          </p:nvPr>
        </p:nvSpPr>
        <p:spPr/>
        <p:txBody>
          <a:bodyPr/>
          <a:lstStyle/>
          <a:p>
            <a:r>
              <a:rPr lang="en-US" dirty="0"/>
              <a:t>Private &amp; Confidential</a:t>
            </a:r>
          </a:p>
        </p:txBody>
      </p:sp>
      <p:sp>
        <p:nvSpPr>
          <p:cNvPr id="4" name="Slide Number Placeholder 3"/>
          <p:cNvSpPr>
            <a:spLocks noGrp="1"/>
          </p:cNvSpPr>
          <p:nvPr>
            <p:ph type="sldNum" sz="quarter" idx="16"/>
          </p:nvPr>
        </p:nvSpPr>
        <p:spPr/>
        <p:txBody>
          <a:bodyPr/>
          <a:lstStyle/>
          <a:p>
            <a:fld id="{146682E1-A610-4FB0-BCC6-241ABE41C99B}" type="slidenum">
              <a:rPr lang="en-US" smtClean="0"/>
              <a:t>7</a:t>
            </a:fld>
            <a:endParaRPr lang="en-US" dirty="0"/>
          </a:p>
        </p:txBody>
      </p:sp>
      <p:sp>
        <p:nvSpPr>
          <p:cNvPr id="5" name="Title 4"/>
          <p:cNvSpPr>
            <a:spLocks noGrp="1"/>
          </p:cNvSpPr>
          <p:nvPr>
            <p:ph type="title"/>
          </p:nvPr>
        </p:nvSpPr>
        <p:spPr>
          <a:xfrm>
            <a:off x="317352" y="187647"/>
            <a:ext cx="8119382" cy="792575"/>
          </a:xfrm>
        </p:spPr>
        <p:txBody>
          <a:bodyPr/>
          <a:lstStyle/>
          <a:p>
            <a:r>
              <a:rPr lang="en-US" sz="3200" dirty="0">
                <a:solidFill>
                  <a:srgbClr val="C00000"/>
                </a:solidFill>
              </a:rPr>
              <a:t>Key items in successful projects</a:t>
            </a:r>
          </a:p>
        </p:txBody>
      </p:sp>
    </p:spTree>
    <p:extLst>
      <p:ext uri="{BB962C8B-B14F-4D97-AF65-F5344CB8AC3E}">
        <p14:creationId xmlns:p14="http://schemas.microsoft.com/office/powerpoint/2010/main" val="188641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27" y="159993"/>
            <a:ext cx="8119382" cy="792575"/>
          </a:xfrm>
        </p:spPr>
        <p:txBody>
          <a:bodyPr/>
          <a:lstStyle/>
          <a:p>
            <a:r>
              <a:rPr lang="en-US" dirty="0">
                <a:solidFill>
                  <a:srgbClr val="C00000"/>
                </a:solidFill>
              </a:rPr>
              <a:t>Questions? </a:t>
            </a:r>
            <a:br>
              <a:rPr lang="en-US" dirty="0">
                <a:solidFill>
                  <a:srgbClr val="C00000"/>
                </a:solidFill>
              </a:rPr>
            </a:br>
            <a:br>
              <a:rPr lang="en-US" dirty="0">
                <a:solidFill>
                  <a:srgbClr val="C00000"/>
                </a:solidFill>
              </a:rPr>
            </a:br>
            <a:r>
              <a:rPr lang="en-US" dirty="0">
                <a:solidFill>
                  <a:srgbClr val="C00000"/>
                </a:solidFill>
              </a:rPr>
              <a:t>Thank you</a:t>
            </a:r>
          </a:p>
        </p:txBody>
      </p:sp>
      <p:sp>
        <p:nvSpPr>
          <p:cNvPr id="5" name="Content Placeholder 4"/>
          <p:cNvSpPr>
            <a:spLocks noGrp="1"/>
          </p:cNvSpPr>
          <p:nvPr>
            <p:ph sz="quarter" idx="13"/>
          </p:nvPr>
        </p:nvSpPr>
        <p:spPr>
          <a:xfrm>
            <a:off x="320675" y="3382287"/>
            <a:ext cx="4457802" cy="2244644"/>
          </a:xfrm>
        </p:spPr>
        <p:txBody>
          <a:bodyPr/>
          <a:lstStyle/>
          <a:p>
            <a:r>
              <a:rPr lang="en-US" dirty="0"/>
              <a:t>Ben Macdonald</a:t>
            </a:r>
          </a:p>
          <a:p>
            <a:r>
              <a:rPr lang="en-US" dirty="0"/>
              <a:t>Director</a:t>
            </a:r>
          </a:p>
          <a:p>
            <a:r>
              <a:rPr lang="en-US" dirty="0"/>
              <a:t>Global Infrastructure Ratings</a:t>
            </a:r>
          </a:p>
          <a:p>
            <a:r>
              <a:rPr lang="en-US" b="0" dirty="0"/>
              <a:t>T: 303 721 4723</a:t>
            </a:r>
          </a:p>
          <a:p>
            <a:r>
              <a:rPr lang="en-US" b="0" dirty="0"/>
              <a:t>C: 917 923 3780</a:t>
            </a:r>
          </a:p>
          <a:p>
            <a:r>
              <a:rPr lang="en-US" dirty="0"/>
              <a:t>ben.macdonald</a:t>
            </a:r>
            <a:r>
              <a:rPr lang="en-US" b="0" dirty="0"/>
              <a:t>@spglobal.com</a:t>
            </a:r>
          </a:p>
        </p:txBody>
      </p:sp>
      <p:sp>
        <p:nvSpPr>
          <p:cNvPr id="3" name="Slide Number Placeholder 2"/>
          <p:cNvSpPr>
            <a:spLocks noGrp="1"/>
          </p:cNvSpPr>
          <p:nvPr>
            <p:ph type="sldNum" sz="quarter" idx="11"/>
          </p:nvPr>
        </p:nvSpPr>
        <p:spPr/>
        <p:txBody>
          <a:bodyPr/>
          <a:lstStyle/>
          <a:p>
            <a:fld id="{BDDC3DCF-E0A7-DA4A-BC2C-1EC3743A297B}" type="slidenum">
              <a:rPr lang="en-US" smtClean="0"/>
              <a:pPr/>
              <a:t>8</a:t>
            </a:fld>
            <a:endParaRPr lang="en-US" dirty="0"/>
          </a:p>
        </p:txBody>
      </p:sp>
    </p:spTree>
    <p:extLst>
      <p:ext uri="{BB962C8B-B14F-4D97-AF65-F5344CB8AC3E}">
        <p14:creationId xmlns:p14="http://schemas.microsoft.com/office/powerpoint/2010/main" val="2073504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2"/>
          </p:nvPr>
        </p:nvSpPr>
        <p:spPr>
          <a:xfrm>
            <a:off x="317351" y="584536"/>
            <a:ext cx="8503543" cy="4727418"/>
          </a:xfrm>
        </p:spPr>
        <p:txBody>
          <a:bodyPr/>
          <a:lstStyle/>
          <a:p>
            <a:pPr>
              <a:lnSpc>
                <a:spcPct val="105000"/>
              </a:lnSpc>
              <a:spcBef>
                <a:spcPts val="800"/>
              </a:spcBef>
            </a:pPr>
            <a:r>
              <a:rPr lang="en-US" sz="950" dirty="0">
                <a:latin typeface="Arial Narrow" charset="0"/>
                <a:ea typeface="Arial Narrow" charset="0"/>
                <a:cs typeface="Arial Narrow" charset="0"/>
              </a:rPr>
              <a:t>Copyright © 2018 by S&amp;P Global Ratings. All rights reserved.</a:t>
            </a:r>
          </a:p>
          <a:p>
            <a:pPr>
              <a:lnSpc>
                <a:spcPct val="105000"/>
              </a:lnSpc>
              <a:spcBef>
                <a:spcPts val="800"/>
              </a:spcBef>
            </a:pPr>
            <a:r>
              <a:rPr lang="en-US" sz="950" b="0" dirty="0">
                <a:latin typeface="Arial Narrow" charset="0"/>
                <a:ea typeface="Arial Narrow" charset="0"/>
                <a:cs typeface="Arial Narrow" charset="0"/>
              </a:rPr>
              <a:t>No content (including ratings, credit-related analyses and data, valuations, model, software or other application or output therefrom) or any part thereof (Content) may be modified, reverse engineered, reproduced or distributed in any form by any means, or stored in a database or retrieval system, without the prior written permission of S&amp;P Global Rating or its affiliates (collectively, S&amp;P). The Content shall not be used for any unlawful or unauthorized purposes. S&amp;P and any third-party providers, as well as their directors, officers, shareholders, employees or agents (collectively S&amp;P Parties) do not guarantee the accuracy, completeness, timeliness or availability of the Content. S&amp;P Parties are not responsible for any errors or omissions (negligent or otherwise), regardless of the cause, for the results obtained from the use of the Content, or for the security or maintenance of any data input by the user. The Content is provided on an “as is” basis. S&amp;P PARTIES DISCLAIM ANY AND ALL EXPRESS OR IMPLIED WARRANTIES, INCLUDING, BUT NOT LIMITED TO, ANY WARRANTIES OF MERCHANTABILITY OR FITNESS FOR A PARTICULAR PURPOSE OR USE, FREEDOM FROM BUGS, SOFTWARE ERRORS OR DEFECTS, THAT THE CONTENT’S FUNCTIONING WILL BE UNINTERRUPTED OR THAT THE CONTENT WILL OPERATE WITH ANY SOFTWARE OR HARDWARE CONFIGURATION. In no event shall S&amp;P Parties be liable to any party for any direct, indirect, incidental, exemplary, compensatory, punitive, special or consequential damages, costs, expenses, legal fees, or losses (including, without limitation, lost income or lost profits and opportunity costs or losses caused by negligence) in connection with any use of the Content even if advised of the possibility of such damages.</a:t>
            </a:r>
          </a:p>
          <a:p>
            <a:pPr>
              <a:lnSpc>
                <a:spcPct val="105000"/>
              </a:lnSpc>
              <a:spcBef>
                <a:spcPts val="800"/>
              </a:spcBef>
            </a:pPr>
            <a:r>
              <a:rPr lang="en-US" sz="950" b="0" dirty="0">
                <a:latin typeface="Arial Narrow" charset="0"/>
                <a:ea typeface="Arial Narrow" charset="0"/>
                <a:cs typeface="Arial Narrow" charset="0"/>
              </a:rPr>
              <a:t>Credit-related and other analyses, including ratings, and statements in the Content are statements of opinion as of the date they are expressed and not statements of fact. </a:t>
            </a:r>
            <a:r>
              <a:rPr lang="en-US" altLang="ja-JP" sz="950" b="0" dirty="0">
                <a:latin typeface="Arial Narrow" charset="0"/>
                <a:ea typeface="Arial Narrow" charset="0"/>
                <a:cs typeface="Arial Narrow" charset="0"/>
              </a:rPr>
              <a:t>S&amp;P’s opinions, analyses and rating acknowledgment decisions (described below) are not recommendations to purchase, hold, or sell any securities or to make any investment decisions, and do not address the suitability of any security. S&amp;P assumes no obligation to update the Content following publication in any form or format. The Content should not be relied on and is not a substitute for the skill, judgment and experience of the user, its management, employees, advisors and/or clients when making investment and other business decisions. S&amp;P does not act as a fiduciary or an investment advisor except where registered as such. While S&amp;P has obtained information from sources it believes to be reliable, S&amp;P does not perform an audit and undertakes no duty of due diligence or independent verification of any information it receives.</a:t>
            </a:r>
          </a:p>
          <a:p>
            <a:pPr>
              <a:lnSpc>
                <a:spcPct val="105000"/>
              </a:lnSpc>
              <a:spcBef>
                <a:spcPts val="800"/>
              </a:spcBef>
            </a:pPr>
            <a:r>
              <a:rPr lang="en-US" altLang="ja-JP" sz="950" b="0" dirty="0">
                <a:latin typeface="Arial Narrow" charset="0"/>
                <a:ea typeface="Arial Narrow" charset="0"/>
                <a:cs typeface="Arial Narrow" charset="0"/>
              </a:rPr>
              <a:t>To the extent that regulatory authorities allow a rating agency to acknowledge in one jurisdiction a rating issued in another jurisdiction for certain regulatory purposes, S&amp;P reserves the right to assign, withdraw or suspend such acknowledgement at any time and in its sole discretion. S&amp;P Parties disclaim any duty whatsoever arising out of the assignment, withdrawal or suspension of an acknowledgment as well as any liability for any damage alleged to have been suffered on account thereof. </a:t>
            </a:r>
          </a:p>
          <a:p>
            <a:pPr>
              <a:lnSpc>
                <a:spcPct val="105000"/>
              </a:lnSpc>
              <a:spcBef>
                <a:spcPts val="800"/>
              </a:spcBef>
            </a:pPr>
            <a:r>
              <a:rPr lang="en-US" altLang="ja-JP" sz="950" b="0" dirty="0">
                <a:latin typeface="Arial Narrow" charset="0"/>
                <a:ea typeface="Arial Narrow" charset="0"/>
                <a:cs typeface="Arial Narrow" charset="0"/>
              </a:rPr>
              <a:t>S&amp;P keeps certain activities of its business units separate from each other in order to preserve the independence and objectivity of their respective activities. As a result, certain business units of S&amp;P may have information that is not available to other S&amp;P business units. S&amp;P has established policies and procedures to maintain the confidentiality of certain non-public information received in connection with each analytical process.</a:t>
            </a:r>
          </a:p>
          <a:p>
            <a:pPr>
              <a:lnSpc>
                <a:spcPct val="105000"/>
              </a:lnSpc>
              <a:spcBef>
                <a:spcPts val="800"/>
              </a:spcBef>
            </a:pPr>
            <a:r>
              <a:rPr lang="en-US" altLang="ja-JP" sz="950" b="0" dirty="0">
                <a:latin typeface="Arial Narrow" charset="0"/>
                <a:ea typeface="Arial Narrow" charset="0"/>
                <a:cs typeface="Arial Narrow" charset="0"/>
              </a:rPr>
              <a:t>S&amp;P may receive compensation for its ratings and certain analyses, normally from issuers or underwriters of securities or from obligors. S&amp;P reserves the right to disseminate its opinions and analyses. S&amp;P's public ratings and analyses are made available on its Web sites, www.standardandpoors.com (free of charge), and www.ratingsdirect.com and www.globalcreditportal.com (subscription), and may be distributed through other means, including via S&amp;P publications and third-party redistributors. Additional information about our ratings fees is available at www.standardandpoors.com/usratingsfees.</a:t>
            </a:r>
          </a:p>
        </p:txBody>
      </p:sp>
      <p:sp>
        <p:nvSpPr>
          <p:cNvPr id="5" name="Slide Number Placeholder 4"/>
          <p:cNvSpPr>
            <a:spLocks noGrp="1"/>
          </p:cNvSpPr>
          <p:nvPr>
            <p:ph type="sldNum" sz="quarter" idx="11"/>
          </p:nvPr>
        </p:nvSpPr>
        <p:spPr/>
        <p:txBody>
          <a:bodyPr/>
          <a:lstStyle/>
          <a:p>
            <a:fld id="{BDDC3DCF-E0A7-DA4A-BC2C-1EC3743A297B}" type="slidenum">
              <a:rPr lang="en-US" smtClean="0"/>
              <a:pPr/>
              <a:t>9</a:t>
            </a:fld>
            <a:endParaRPr lang="en-US" dirty="0"/>
          </a:p>
        </p:txBody>
      </p:sp>
    </p:spTree>
    <p:extLst>
      <p:ext uri="{BB962C8B-B14F-4D97-AF65-F5344CB8AC3E}">
        <p14:creationId xmlns:p14="http://schemas.microsoft.com/office/powerpoint/2010/main" val="2827868182"/>
      </p:ext>
    </p:extLst>
  </p:cSld>
  <p:clrMapOvr>
    <a:masterClrMapping/>
  </p:clrMapOvr>
</p:sld>
</file>

<file path=ppt/theme/theme1.xml><?xml version="1.0" encoding="utf-8"?>
<a:theme xmlns:a="http://schemas.openxmlformats.org/drawingml/2006/main" name="S&amp;P Global 2016">
  <a:themeElements>
    <a:clrScheme name="Custom 43">
      <a:dk1>
        <a:sysClr val="windowText" lastClr="000000"/>
      </a:dk1>
      <a:lt1>
        <a:sysClr val="window" lastClr="FFFFFF"/>
      </a:lt1>
      <a:dk2>
        <a:srgbClr val="D6002A"/>
      </a:dk2>
      <a:lt2>
        <a:srgbClr val="DBD9D6"/>
      </a:lt2>
      <a:accent1>
        <a:srgbClr val="3C3C3B"/>
      </a:accent1>
      <a:accent2>
        <a:srgbClr val="7B1E29"/>
      </a:accent2>
      <a:accent3>
        <a:srgbClr val="D53814"/>
      </a:accent3>
      <a:accent4>
        <a:srgbClr val="BEB7A9"/>
      </a:accent4>
      <a:accent5>
        <a:srgbClr val="A79886"/>
      </a:accent5>
      <a:accent6>
        <a:srgbClr val="95B3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Platts PowerPoint Template</Template>
  <TotalTime>4259</TotalTime>
  <Words>1053</Words>
  <Application>Microsoft Office PowerPoint</Application>
  <PresentationFormat>On-screen Show (4:3)</PresentationFormat>
  <Paragraphs>126</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MS PGothic</vt:lpstr>
      <vt:lpstr>.AppleSystemUIFont</vt:lpstr>
      <vt:lpstr>Akkurat Pro</vt:lpstr>
      <vt:lpstr>Arial</vt:lpstr>
      <vt:lpstr>Arial Narrow</vt:lpstr>
      <vt:lpstr>Arial Regular</vt:lpstr>
      <vt:lpstr>Calibri</vt:lpstr>
      <vt:lpstr>Calibri Light</vt:lpstr>
      <vt:lpstr>S&amp;P Global 2016</vt:lpstr>
      <vt:lpstr>S&amp;P Global Ratings P3C Conference – Sustainable P3 Slides</vt:lpstr>
      <vt:lpstr>Ben Macdonald – about me</vt:lpstr>
      <vt:lpstr>Categories of Ratings</vt:lpstr>
      <vt:lpstr>Project Finance Ratings</vt:lpstr>
      <vt:lpstr>PowerPoint Presentation</vt:lpstr>
      <vt:lpstr>Selected Rated Projects</vt:lpstr>
      <vt:lpstr>Key items in successful projects</vt:lpstr>
      <vt:lpstr>Questions?   Thank you</vt:lpstr>
      <vt:lpstr>PowerPoint Presentation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PLATTS POWERPOINT TEMPLATE</dc:title>
  <dc:creator>Noble, Louise</dc:creator>
  <cp:lastModifiedBy>eric.iravani@gmail.com</cp:lastModifiedBy>
  <cp:revision>534</cp:revision>
  <cp:lastPrinted>2016-08-17T00:01:07Z</cp:lastPrinted>
  <dcterms:created xsi:type="dcterms:W3CDTF">2016-03-04T19:47:25Z</dcterms:created>
  <dcterms:modified xsi:type="dcterms:W3CDTF">2018-02-25T21:16:17Z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5d96d73b-ddf0-4807-99eb-ea0ac5e3ca8d</vt:lpwstr>
  </property>
  <property fmtid="{D5CDD505-2E9C-101B-9397-08002B2CF9AE}" pid="3" name="Classification">
    <vt:lpwstr>Internal</vt:lpwstr>
  </property>
</Properties>
</file>